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319" r:id="rId4"/>
    <p:sldId id="276" r:id="rId5"/>
    <p:sldId id="286" r:id="rId6"/>
    <p:sldId id="332" r:id="rId7"/>
    <p:sldId id="335" r:id="rId8"/>
    <p:sldId id="316" r:id="rId9"/>
    <p:sldId id="258" r:id="rId10"/>
    <p:sldId id="267" r:id="rId11"/>
    <p:sldId id="289" r:id="rId12"/>
    <p:sldId id="290" r:id="rId13"/>
    <p:sldId id="302" r:id="rId14"/>
    <p:sldId id="301" r:id="rId15"/>
    <p:sldId id="325" r:id="rId16"/>
    <p:sldId id="294" r:id="rId17"/>
    <p:sldId id="281" r:id="rId18"/>
    <p:sldId id="299" r:id="rId19"/>
    <p:sldId id="320" r:id="rId20"/>
    <p:sldId id="323" r:id="rId21"/>
    <p:sldId id="324" r:id="rId22"/>
    <p:sldId id="326" r:id="rId23"/>
    <p:sldId id="333" r:id="rId24"/>
    <p:sldId id="328" r:id="rId25"/>
    <p:sldId id="329" r:id="rId26"/>
    <p:sldId id="330" r:id="rId27"/>
    <p:sldId id="331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" initials="G" lastIdx="9" clrIdx="0">
    <p:extLst>
      <p:ext uri="{19B8F6BF-5375-455C-9EA6-DF929625EA0E}">
        <p15:presenceInfo xmlns:p15="http://schemas.microsoft.com/office/powerpoint/2012/main" xmlns="" userId="Gre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4185"/>
    <a:srgbClr val="E8405D"/>
    <a:srgbClr val="6D3A8F"/>
    <a:srgbClr val="0077B5"/>
    <a:srgbClr val="475993"/>
    <a:srgbClr val="8E24AA"/>
    <a:srgbClr val="004B54"/>
    <a:srgbClr val="CCCCFF"/>
    <a:srgbClr val="CC99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744" autoAdjust="0"/>
  </p:normalViewPr>
  <p:slideViewPr>
    <p:cSldViewPr snapToGrid="0">
      <p:cViewPr varScale="1">
        <p:scale>
          <a:sx n="72" d="100"/>
          <a:sy n="72" d="100"/>
        </p:scale>
        <p:origin x="-8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otX val="30"/>
      <c:rotY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spPr>
              <a:solidFill>
                <a:srgbClr val="16418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82-4BD1-B16D-108544031312}"/>
              </c:ext>
            </c:extLst>
          </c:dPt>
          <c:dPt>
            <c:idx val="1"/>
            <c:spPr>
              <a:solidFill>
                <a:srgbClr val="6D3A8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82-4BD1-B16D-108544031312}"/>
              </c:ext>
            </c:extLst>
          </c:dPt>
          <c:dPt>
            <c:idx val="2"/>
            <c:spPr>
              <a:solidFill>
                <a:srgbClr val="E8405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82-4BD1-B16D-108544031312}"/>
              </c:ext>
            </c:extLst>
          </c:dPt>
          <c:cat>
            <c:strRef>
              <c:f>Sheet1!$A$2:$A$4</c:f>
              <c:strCache>
                <c:ptCount val="3"/>
                <c:pt idx="0">
                  <c:v>Основни ниво</c:v>
                </c:pt>
                <c:pt idx="1">
                  <c:v>Средњи ниво</c:v>
                </c:pt>
                <c:pt idx="2">
                  <c:v>Напредни ниво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2-4BD1-B16D-108544031312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9DC1-B874-469F-8661-E181B2EBB267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BAFC-47B6-4C28-AD90-2A467A77AB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9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50CD-E8B5-4E8A-B8F3-C8FDB91A5C93}" type="slidenum">
              <a:rPr lang="sr-Cyrl-RS" smtClean="0"/>
              <a:pPr/>
              <a:t>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6710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845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72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493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49AD-C78D-4135-AD16-9249D12B82D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743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8810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4574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F129-1427-4A89-8EF7-6BEF0DBF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770850-A7F0-424A-B982-74C3EA00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0D30E-3780-4F22-B869-FEB1F919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AFD9F-75D5-4E22-A749-20928EDA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C6D27-B75F-41CD-BDB8-78834B71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11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0C94E-FFAF-4554-917B-FE0C5737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8488DA-9A14-4442-A982-FB12CAB0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5363D2-BCDE-48B4-871F-17ABCE90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BE9F8-1178-47C0-AA34-286D4652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2D1B6-4BD1-42B2-A093-C7C2050E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487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164AD0-B4B6-4979-B763-F2302727A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915E2D-A33A-4F2F-A78F-813736C3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0AF61-2A51-49B6-B629-0F237858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B3B03-C120-4CBF-9611-E4A5806A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9C1422-6AAD-4494-B38D-E3CCDD72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320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60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2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49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65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9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71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00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3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4D4B0-8C78-4073-9ECC-39EB3F0D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C952F-3761-4791-94E9-2E1633A7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C3703-F368-457E-A6B7-7861BEE0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0850-D22E-4782-861A-A200B3D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7A3BE6-7DA0-440F-B865-AAC8EE93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433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4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9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0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88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6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9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463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53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4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24D38-2B43-476E-8C8A-2B79575E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F5BC0-418A-4652-98AA-08E38C208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57119-81D8-4084-B2BA-56174111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6683C-0F64-406E-BE31-6F015A9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44BBD-2F97-431E-AC14-28AE6DB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377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6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17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463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57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1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219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7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145B6-DD2D-495A-92F0-7E9750DF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7F037-79EF-4F71-B880-842312E2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C27ABD-CC1D-416B-A960-060877F0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073442-C5FC-4E67-9B86-162F36F4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E36B1-8432-4EDA-9C82-637AE26E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06ED4D-6567-412F-8819-271E9832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51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E9FEA-F86A-4272-A17D-92C71A4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25B85-A420-4D1D-8CF7-B7328E9A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B7904B-F21F-4ADC-910A-C9100FCD1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F55CDE-412F-4C7C-9F73-25B17A4D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006F4D-43B3-4183-A9A2-6FDBD03A5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E691AE-57B3-42AF-BD7D-6176B082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3E2628-5681-4846-A80B-C882475E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64860A-5565-40F1-8487-1650CE7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50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BB92E-8CD1-4F48-86F7-3903EDA0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012DD8-8D79-4FF7-94DE-E4C521BF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571DDB-7893-4B8F-978C-E371FA15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64E1F5-5773-4959-A2D6-A50F01BF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77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2642BB-7012-468D-A4B0-81891A77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3FB13E-ECC5-4BB2-BA8F-813BDF3F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CD348F-84A3-4B0E-A698-75F88FB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480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F113C-7ABA-4879-9010-1CEA1409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FB29F-ACA9-40F7-97AB-779E3857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365F8E-6FE6-4BAA-A37E-A9F343D4C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24CC66-23B8-4C4E-8C50-81F1D3C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3BEB42-F20A-4C35-9016-47742B69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E8CE0E-E488-4B52-9290-F269FF93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87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40AC4-80EC-4DA4-B7D1-08AFB0FF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668F05-1286-4A10-8267-61E287B0A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4763D2-3E84-43BB-9AFF-4C88A1A7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213489-AAC4-4F0F-B89A-B77BB3F2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37D67F-CA81-424F-8E13-AD85B3C1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CA99B-F777-44AF-8CCD-5382B477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74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D4343-52AD-4CCB-A723-9DBF6D5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4F517-5C9A-4EB7-A25C-C0F26EC35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E98F4-68A1-4913-82F5-E5248E8BE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B47-5BB8-46A1-8EC3-7C1C6700370A}" type="datetimeFigureOut">
              <a:rPr lang="en-GB" smtClean="0"/>
              <a:pPr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AE3E4-9C7F-47FA-AE55-BBB4CB156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CFCBC9-6E84-466C-970B-ED7615F42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4198-6CD1-4EC5-9193-EBB0379EA7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5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6517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900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image" Target="../media/image39.svg"/><Relationship Id="rId5" Type="http://schemas.openxmlformats.org/officeDocument/2006/relationships/image" Target="../media/image24.emf"/><Relationship Id="rId10" Type="http://schemas.openxmlformats.org/officeDocument/2006/relationships/image" Target="../media/image28.png"/><Relationship Id="rId4" Type="http://schemas.openxmlformats.org/officeDocument/2006/relationships/image" Target="../media/image23.emf"/><Relationship Id="rId9" Type="http://schemas.openxmlformats.org/officeDocument/2006/relationships/image" Target="../media/image37.svg"/><Relationship Id="rId1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8.png"/><Relationship Id="rId3" Type="http://schemas.openxmlformats.org/officeDocument/2006/relationships/image" Target="../media/image44.svg"/><Relationship Id="rId7" Type="http://schemas.openxmlformats.org/officeDocument/2006/relationships/image" Target="../media/image35.png"/><Relationship Id="rId12" Type="http://schemas.openxmlformats.org/officeDocument/2006/relationships/image" Target="../media/image53.svg"/><Relationship Id="rId2" Type="http://schemas.openxmlformats.org/officeDocument/2006/relationships/image" Target="../media/image32.pn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7.png"/><Relationship Id="rId5" Type="http://schemas.openxmlformats.org/officeDocument/2006/relationships/image" Target="../media/image46.svg"/><Relationship Id="rId1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.ac.rs/sr/upis/osnovne.php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62572" y="2556668"/>
            <a:ext cx="10749775" cy="260634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sr-Cyrl-RS" sz="4400" spc="-1" dirty="0">
                <a:solidFill>
                  <a:srgbClr val="1E4E79"/>
                </a:solidFill>
              </a:rPr>
              <a:t>Припреме за </a:t>
            </a:r>
            <a:r>
              <a:rPr lang="sr-Cyrl-RS" sz="4400" spc="-1" dirty="0" smtClean="0">
                <a:solidFill>
                  <a:srgbClr val="1E4E79"/>
                </a:solidFill>
              </a:rPr>
              <a:t>пробу државне матуре</a:t>
            </a:r>
          </a:p>
          <a:p>
            <a:pPr algn="ctr">
              <a:lnSpc>
                <a:spcPct val="90000"/>
              </a:lnSpc>
            </a:pPr>
            <a:endParaRPr lang="sr-Cyrl-RS" sz="3600" spc="-1" dirty="0" smtClean="0">
              <a:solidFill>
                <a:srgbClr val="1E4E79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r-Cyrl-RS" sz="3600" spc="-1" dirty="0" smtClean="0">
                <a:solidFill>
                  <a:srgbClr val="1E4E79"/>
                </a:solidFill>
                <a:latin typeface="Arial"/>
              </a:rPr>
              <a:t>материјал за састанке са ученицима и родитељима</a:t>
            </a:r>
            <a:endParaRPr lang="sr-Cyrl-RS" sz="3600" spc="-1" dirty="0">
              <a:solidFill>
                <a:srgbClr val="1E4E79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215180" y="4625118"/>
            <a:ext cx="9489240" cy="81689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sr-Cyrl-RS" sz="20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86" name="Picture 3"/>
          <p:cNvPicPr/>
          <p:nvPr/>
        </p:nvPicPr>
        <p:blipFill>
          <a:blip r:embed="rId2"/>
          <a:srcRect l="24839" r="23193"/>
          <a:stretch/>
        </p:blipFill>
        <p:spPr>
          <a:xfrm>
            <a:off x="992420" y="234481"/>
            <a:ext cx="765145" cy="1126293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208839" y="1495175"/>
            <a:ext cx="236952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РЕПУБЛИКА СРБИЈА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Министарство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просвете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b="0" strike="noStrike" spc="-1" dirty="0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442800" y="6006960"/>
            <a:ext cx="11389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r-Cyrl-RS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xmlns="" id="{77797925-6887-4965-AE0B-98E99B07FEF2}"/>
              </a:ext>
            </a:extLst>
          </p:cNvPr>
          <p:cNvSpPr txBox="1"/>
          <p:nvPr/>
        </p:nvSpPr>
        <p:spPr>
          <a:xfrm>
            <a:off x="1757565" y="2765487"/>
            <a:ext cx="8759790" cy="116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i="0" u="none" strike="noStrike" cap="none" dirty="0" smtClean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048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B11FBB1-93E3-42BB-8B74-D728A8C2B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55" y="849288"/>
            <a:ext cx="2356958" cy="1571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2F9004-422C-4FE0-859E-16B352D20067}"/>
              </a:ext>
            </a:extLst>
          </p:cNvPr>
          <p:cNvSpPr txBox="1"/>
          <p:nvPr/>
        </p:nvSpPr>
        <p:spPr>
          <a:xfrm>
            <a:off x="2835196" y="1457225"/>
            <a:ext cx="65794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Задатке и </a:t>
            </a:r>
            <a:r>
              <a:rPr lang="sr-Cyrl-RS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тестове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састављаће радне групе у оквиру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ЗВКОВ - Центра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испите</a:t>
            </a:r>
            <a:endParaRPr lang="sr-Cyrl-RS" sz="17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652569-2210-43BF-88D9-E9ED2585DF4C}"/>
              </a:ext>
            </a:extLst>
          </p:cNvPr>
          <p:cNvSpPr txBox="1"/>
          <p:nvPr/>
        </p:nvSpPr>
        <p:spPr>
          <a:xfrm>
            <a:off x="1588168" y="3316019"/>
            <a:ext cx="782648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 теста је </a:t>
            </a:r>
            <a:r>
              <a:rPr lang="sr-Cyrl-R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екстерно и електронски</a:t>
            </a:r>
            <a:r>
              <a:rPr lang="sr-Cyrl-R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 обезбеђену анонимност  </a:t>
            </a:r>
            <a:endParaRPr lang="sr-Cyrl-R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2BE61D-1ED7-4D2B-B8D2-8407A689FE2B}"/>
              </a:ext>
            </a:extLst>
          </p:cNvPr>
          <p:cNvSpPr txBox="1"/>
          <p:nvPr/>
        </p:nvSpPr>
        <p:spPr>
          <a:xfrm>
            <a:off x="2835197" y="5280206"/>
            <a:ext cx="58827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Праг пролазности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биће одређен за сваки испит појединачно (користиће се поени или проценти)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689C09-BB54-4D16-BB8B-CEF2B150BE37}"/>
              </a:ext>
            </a:extLst>
          </p:cNvPr>
          <p:cNvSpPr txBox="1"/>
          <p:nvPr/>
        </p:nvSpPr>
        <p:spPr>
          <a:xfrm>
            <a:off x="2835197" y="1076925"/>
            <a:ext cx="1273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2B716D-4594-49D7-B49E-BA5F99C88532}"/>
              </a:ext>
            </a:extLst>
          </p:cNvPr>
          <p:cNvSpPr txBox="1"/>
          <p:nvPr/>
        </p:nvSpPr>
        <p:spPr>
          <a:xfrm>
            <a:off x="7325594" y="2918156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105EBB-0095-406B-B685-EA8F04905284}"/>
              </a:ext>
            </a:extLst>
          </p:cNvPr>
          <p:cNvSpPr txBox="1"/>
          <p:nvPr/>
        </p:nvSpPr>
        <p:spPr>
          <a:xfrm>
            <a:off x="2835197" y="4914987"/>
            <a:ext cx="2152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8E2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ПРОЛАЗНОСТ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774371" y="1163775"/>
            <a:ext cx="0" cy="117061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30F7B1B-130F-45BE-BF59-03813743F577}"/>
              </a:ext>
            </a:extLst>
          </p:cNvPr>
          <p:cNvCxnSpPr/>
          <p:nvPr/>
        </p:nvCxnSpPr>
        <p:spPr>
          <a:xfrm>
            <a:off x="9493832" y="2985814"/>
            <a:ext cx="0" cy="805884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2BCFDC0-7E64-4721-8153-3EE239AF469A}"/>
              </a:ext>
            </a:extLst>
          </p:cNvPr>
          <p:cNvCxnSpPr>
            <a:cxnSpLocks/>
          </p:cNvCxnSpPr>
          <p:nvPr/>
        </p:nvCxnSpPr>
        <p:spPr>
          <a:xfrm>
            <a:off x="2774371" y="4971878"/>
            <a:ext cx="0" cy="805884"/>
          </a:xfrm>
          <a:prstGeom prst="line">
            <a:avLst/>
          </a:prstGeom>
          <a:ln w="38100">
            <a:solidFill>
              <a:srgbClr val="8E2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4E60CD5-E311-401D-B0CC-42C918D957CC}"/>
              </a:ext>
            </a:extLst>
          </p:cNvPr>
          <p:cNvGrpSpPr/>
          <p:nvPr/>
        </p:nvGrpSpPr>
        <p:grpSpPr>
          <a:xfrm>
            <a:off x="9777845" y="2696876"/>
            <a:ext cx="1229461" cy="1194456"/>
            <a:chOff x="8088086" y="3078740"/>
            <a:chExt cx="3542671" cy="34418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9F9A264-AA34-47C1-86F0-978C7BF43119}"/>
                </a:ext>
              </a:extLst>
            </p:cNvPr>
            <p:cNvGrpSpPr/>
            <p:nvPr/>
          </p:nvGrpSpPr>
          <p:grpSpPr>
            <a:xfrm>
              <a:off x="8088086" y="3800259"/>
              <a:ext cx="3542671" cy="2720283"/>
              <a:chOff x="8088086" y="3800259"/>
              <a:chExt cx="3542671" cy="272028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66ACF506-35AC-4076-AB5F-8DA535686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8086" y="4151047"/>
                <a:ext cx="2312779" cy="236949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2429D148-7421-4F3F-AF73-B07242CE0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4907" y="3800259"/>
                <a:ext cx="984999" cy="14466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C453F052-17CF-4A2E-96E5-3C71DF4E1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0198" y="4833991"/>
                <a:ext cx="1640559" cy="98621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D4C98649-5886-4B42-B247-D7323AF8C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0058" y="5985305"/>
                <a:ext cx="950452" cy="535237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xmlns="" id="{4D647515-C052-4FF6-B22A-075AB30D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95023" y="5985305"/>
                <a:ext cx="641576" cy="392606"/>
              </a:xfrm>
              <a:prstGeom prst="rect">
                <a:avLst/>
              </a:prstGeom>
            </p:spPr>
          </p:pic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xmlns="" id="{EC644302-187D-43E1-8EBC-37E6C967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18214" y="3078740"/>
              <a:ext cx="1216551" cy="14430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D08F5FE-5821-461C-97B6-2B55E26D6D7B}"/>
              </a:ext>
            </a:extLst>
          </p:cNvPr>
          <p:cNvGrpSpPr/>
          <p:nvPr/>
        </p:nvGrpSpPr>
        <p:grpSpPr>
          <a:xfrm>
            <a:off x="1350817" y="4914987"/>
            <a:ext cx="1319644" cy="1117217"/>
            <a:chOff x="8610596" y="3144933"/>
            <a:chExt cx="3236945" cy="336884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7DC36273-9E61-4557-ADC7-E7F22DE6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2368" y="3532196"/>
              <a:ext cx="3215173" cy="24984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FF7472E-64D4-42C3-88C2-2A718DE1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0596" y="4825170"/>
              <a:ext cx="2066270" cy="1688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BF8A026-4AB1-4263-9D81-9BC8AA0E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66150" y="3144933"/>
              <a:ext cx="1010716" cy="74231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793530-DB82-48AB-96D6-15C91AFCBD64}"/>
              </a:ext>
            </a:extLst>
          </p:cNvPr>
          <p:cNvSpPr txBox="1"/>
          <p:nvPr/>
        </p:nvSpPr>
        <p:spPr>
          <a:xfrm>
            <a:off x="356839" y="212200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 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5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0;p33">
            <a:extLst>
              <a:ext uri="{FF2B5EF4-FFF2-40B4-BE49-F238E27FC236}">
                <a16:creationId xmlns:a16="http://schemas.microsoft.com/office/drawing/2014/main" xmlns="" id="{98B799C8-A1FF-4FFD-A444-81E188089788}"/>
              </a:ext>
            </a:extLst>
          </p:cNvPr>
          <p:cNvSpPr txBox="1"/>
          <p:nvPr/>
        </p:nvSpPr>
        <p:spPr>
          <a:xfrm>
            <a:off x="2986003" y="4676263"/>
            <a:ext cx="4017463" cy="99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">
              <a:buClr>
                <a:srgbClr val="6D3A8F"/>
              </a:buClr>
              <a:buSzPts val="2800"/>
            </a:pP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Од свих ученика који завршавају средњу школу очекује се да могу да реше задатке на основном и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делом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на средњем нивоу;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ученика који желе да наставе школовање, очекује се да на матурском испиту успешно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 и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задатке на средњем и напредном нивоу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B78FF1-CD8B-48EB-9379-6C316AF912AC}"/>
              </a:ext>
            </a:extLst>
          </p:cNvPr>
          <p:cNvSpPr txBox="1"/>
          <p:nvPr/>
        </p:nvSpPr>
        <p:spPr>
          <a:xfrm>
            <a:off x="1572586" y="532062"/>
            <a:ext cx="9600935" cy="1200329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ЗАШТО </a:t>
            </a:r>
            <a:r>
              <a:rPr lang="sr-Cyrl-RS" sz="3600" b="1" spc="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УЧЕНИЦИ РАЛИЧИТИХ ТИПОВА ШКОЛА ПОЛАЖУ ИСТИ </a:t>
            </a:r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ТЕСТ?</a:t>
            </a:r>
            <a:endParaRPr lang="sr-Cyrl-RS" sz="3200" b="1" spc="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A94AE4-7FB6-46BB-82C8-CD7E1DCF382C}"/>
              </a:ext>
            </a:extLst>
          </p:cNvPr>
          <p:cNvSpPr txBox="1"/>
          <p:nvPr/>
        </p:nvSpPr>
        <p:spPr>
          <a:xfrm>
            <a:off x="3137740" y="2129656"/>
            <a:ext cx="351244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Тестовима из општеобразовних предмета се проверава оствареност стандарда постигнућа (знања, вештина, способности) на крају средњег образовања</a:t>
            </a:r>
            <a:endParaRPr lang="sr-Cyrl-RS" sz="1500" dirty="0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xmlns="" id="{FA76305A-D171-45E6-9490-D1DD20AC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615" y="2193035"/>
            <a:ext cx="1546921" cy="1142612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xmlns="" id="{E6BBC26C-5EAE-49FA-A7C8-D6CF4382A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9886" y="3271476"/>
            <a:ext cx="1376499" cy="115142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14595B7E-FE03-42B5-97D3-3B4629ED03D9}"/>
              </a:ext>
            </a:extLst>
          </p:cNvPr>
          <p:cNvSpPr txBox="1"/>
          <p:nvPr/>
        </p:nvSpPr>
        <p:spPr>
          <a:xfrm>
            <a:off x="6439747" y="3480626"/>
            <a:ext cx="2875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spcBef>
                <a:spcPts val="1602"/>
              </a:spcBef>
              <a:buClr>
                <a:srgbClr val="6D3A8F"/>
              </a:buClr>
              <a:buSzPts val="2800"/>
            </a:pPr>
            <a: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Ови стандарди су исти за све ученике средњих школа и дефинисани су на три нивоа</a:t>
            </a:r>
            <a:b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sr-Cyrl-RS" sz="1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xmlns="" id="{71160EC2-C030-488B-925D-5590119A2CD5}"/>
              </a:ext>
            </a:extLst>
          </p:cNvPr>
          <p:cNvGrpSpPr/>
          <p:nvPr/>
        </p:nvGrpSpPr>
        <p:grpSpPr>
          <a:xfrm>
            <a:off x="1398434" y="4519835"/>
            <a:ext cx="1341281" cy="1290947"/>
            <a:chOff x="755167" y="4796730"/>
            <a:chExt cx="1590968" cy="1531263"/>
          </a:xfrm>
        </p:grpSpPr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xmlns="" id="{59B27839-8A50-4CB3-9996-54D4CAC8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951" y="4989000"/>
              <a:ext cx="680550" cy="645787"/>
            </a:xfrm>
            <a:prstGeom prst="rect">
              <a:avLst/>
            </a:prstGeom>
          </p:spPr>
        </p:pic>
        <p:pic>
          <p:nvPicPr>
            <p:cNvPr id="295" name="Graphic 294">
              <a:extLst>
                <a:ext uri="{FF2B5EF4-FFF2-40B4-BE49-F238E27FC236}">
                  <a16:creationId xmlns:a16="http://schemas.microsoft.com/office/drawing/2014/main" xmlns="" id="{8E3F4C2F-02EE-41CD-8F65-EF3C7E8F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18608" y="4796730"/>
              <a:ext cx="571785" cy="686461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xmlns="" id="{1E1158D0-D806-45FE-BB0B-ECD1B42B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07536" y="5282448"/>
              <a:ext cx="838599" cy="617302"/>
            </a:xfrm>
            <a:prstGeom prst="rect">
              <a:avLst/>
            </a:prstGeom>
          </p:spPr>
        </p:pic>
        <p:pic>
          <p:nvPicPr>
            <p:cNvPr id="289" name="Graphic 288">
              <a:extLst>
                <a:ext uri="{FF2B5EF4-FFF2-40B4-BE49-F238E27FC236}">
                  <a16:creationId xmlns:a16="http://schemas.microsoft.com/office/drawing/2014/main" xmlns="" id="{DEFB559B-FBA2-41A9-83AD-D56B19199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739" y="5683934"/>
              <a:ext cx="1070706" cy="644059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xmlns="" id="{57E34919-2068-4FFD-A2FC-521BE744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60939" y="5890335"/>
              <a:ext cx="907813" cy="312608"/>
            </a:xfrm>
            <a:prstGeom prst="rect">
              <a:avLst/>
            </a:prstGeom>
          </p:spPr>
        </p:pic>
        <p:pic>
          <p:nvPicPr>
            <p:cNvPr id="291" name="Graphic 290">
              <a:extLst>
                <a:ext uri="{FF2B5EF4-FFF2-40B4-BE49-F238E27FC236}">
                  <a16:creationId xmlns:a16="http://schemas.microsoft.com/office/drawing/2014/main" xmlns="" id="{5405C13F-E836-49A9-A968-CC12C5C1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5167" y="5675890"/>
              <a:ext cx="465748" cy="268953"/>
            </a:xfrm>
            <a:prstGeom prst="rect">
              <a:avLst/>
            </a:prstGeom>
          </p:spPr>
        </p:pic>
      </p:grp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90B55493-750B-4D03-9C92-3483B7160EE1}"/>
              </a:ext>
            </a:extLst>
          </p:cNvPr>
          <p:cNvCxnSpPr>
            <a:cxnSpLocks/>
          </p:cNvCxnSpPr>
          <p:nvPr/>
        </p:nvCxnSpPr>
        <p:spPr>
          <a:xfrm>
            <a:off x="3071674" y="2094913"/>
            <a:ext cx="0" cy="1266797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1F0B0674-0720-4AEC-B832-FD04D64A63AA}"/>
              </a:ext>
            </a:extLst>
          </p:cNvPr>
          <p:cNvCxnSpPr>
            <a:cxnSpLocks/>
          </p:cNvCxnSpPr>
          <p:nvPr/>
        </p:nvCxnSpPr>
        <p:spPr>
          <a:xfrm>
            <a:off x="2967476" y="4688051"/>
            <a:ext cx="0" cy="1640013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C5D93DF9-707E-44FA-ADCE-8BC4CD50F420}"/>
              </a:ext>
            </a:extLst>
          </p:cNvPr>
          <p:cNvCxnSpPr>
            <a:cxnSpLocks/>
          </p:cNvCxnSpPr>
          <p:nvPr/>
        </p:nvCxnSpPr>
        <p:spPr>
          <a:xfrm>
            <a:off x="9345412" y="3465620"/>
            <a:ext cx="0" cy="773869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04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21C920-107E-4D92-9282-D39A38224294}"/>
              </a:ext>
            </a:extLst>
          </p:cNvPr>
          <p:cNvSpPr txBox="1"/>
          <p:nvPr/>
        </p:nvSpPr>
        <p:spPr>
          <a:xfrm>
            <a:off x="1010652" y="435591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МАТЕМАТИКА И СРПСКИ / МАТЕРЊИ ЈЕЗИК 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F9A1C1-193C-4E6F-9988-9253510E16FB}"/>
              </a:ext>
            </a:extLst>
          </p:cNvPr>
          <p:cNvSpPr txBox="1"/>
          <p:nvPr/>
        </p:nvSpPr>
        <p:spPr>
          <a:xfrm>
            <a:off x="1569981" y="1217051"/>
            <a:ext cx="8962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школе/гимназије</a:t>
            </a:r>
            <a:endParaRPr lang="en-GB" sz="2400" dirty="0">
              <a:solidFill>
                <a:srgbClr val="6D3A8F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0E3C8-1D30-46E3-A960-BDB6F4D06FCC}"/>
              </a:ext>
            </a:extLst>
          </p:cNvPr>
          <p:cNvSpPr txBox="1"/>
          <p:nvPr/>
        </p:nvSpPr>
        <p:spPr>
          <a:xfrm>
            <a:off x="312235" y="3137759"/>
            <a:ext cx="5382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СУ САЧИЊЕНИ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ПРЕСЕКА САДРЖАЈА ПРОГРАМА МАТЕМАТИКЕ И МАТЕРЊЕГ ЈЕЗИКА ЗА </a:t>
            </a:r>
            <a:r>
              <a:rPr lang="sr-Cyrl-RS" sz="2400" dirty="0">
                <a:solidFill>
                  <a:srgbClr val="E8405D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СРЕДЊЕ СТРУЧНЕ ШКОЛЕ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 И </a:t>
            </a:r>
            <a:r>
              <a:rPr lang="sr-Cyrl-RS" sz="2400" dirty="0" smtClean="0">
                <a:solidFill>
                  <a:srgbClr val="6D3A8F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ГИМНАЗИЈЕ,ЧИМЕ ЈЕ ОБЕЗБЕЂЕНА РАВНОПРАВНОСТ УЧЕНИКА РАЗЛИЧИТИХ ТИПОВА ШКОЛА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.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267FC8-951B-4826-86F0-879A7F4F1BB7}"/>
              </a:ext>
            </a:extLst>
          </p:cNvPr>
          <p:cNvCxnSpPr>
            <a:cxnSpLocks/>
          </p:cNvCxnSpPr>
          <p:nvPr/>
        </p:nvCxnSpPr>
        <p:spPr>
          <a:xfrm flipV="1">
            <a:off x="401445" y="2773362"/>
            <a:ext cx="5293502" cy="1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6298BC44-B907-4480-846C-EC972E8337FC}"/>
              </a:ext>
            </a:extLst>
          </p:cNvPr>
          <p:cNvSpPr/>
          <p:nvPr/>
        </p:nvSpPr>
        <p:spPr>
          <a:xfrm>
            <a:off x="6842062" y="2773362"/>
            <a:ext cx="2628078" cy="2796770"/>
          </a:xfrm>
          <a:custGeom>
            <a:avLst/>
            <a:gdLst>
              <a:gd name="connsiteX0" fmla="*/ 1206992 w 2628078"/>
              <a:gd name="connsiteY0" fmla="*/ 0 h 2796770"/>
              <a:gd name="connsiteX1" fmla="*/ 2628078 w 2628078"/>
              <a:gd name="connsiteY1" fmla="*/ 1398385 h 2796770"/>
              <a:gd name="connsiteX2" fmla="*/ 1206992 w 2628078"/>
              <a:gd name="connsiteY2" fmla="*/ 2796770 h 2796770"/>
              <a:gd name="connsiteX3" fmla="*/ 784405 w 2628078"/>
              <a:gd name="connsiteY3" fmla="*/ 2733901 h 2796770"/>
              <a:gd name="connsiteX4" fmla="*/ 675220 w 2628078"/>
              <a:gd name="connsiteY4" fmla="*/ 2694578 h 2796770"/>
              <a:gd name="connsiteX5" fmla="*/ 591777 w 2628078"/>
              <a:gd name="connsiteY5" fmla="*/ 2633177 h 2796770"/>
              <a:gd name="connsiteX6" fmla="*/ 0 w 2628078"/>
              <a:gd name="connsiteY6" fmla="*/ 1398385 h 2796770"/>
              <a:gd name="connsiteX7" fmla="*/ 591777 w 2628078"/>
              <a:gd name="connsiteY7" fmla="*/ 163593 h 2796770"/>
              <a:gd name="connsiteX8" fmla="*/ 675220 w 2628078"/>
              <a:gd name="connsiteY8" fmla="*/ 102192 h 2796770"/>
              <a:gd name="connsiteX9" fmla="*/ 784405 w 2628078"/>
              <a:gd name="connsiteY9" fmla="*/ 62869 h 2796770"/>
              <a:gd name="connsiteX10" fmla="*/ 1206992 w 2628078"/>
              <a:gd name="connsiteY10" fmla="*/ 0 h 27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078" h="2796770">
                <a:moveTo>
                  <a:pt x="1206992" y="0"/>
                </a:moveTo>
                <a:cubicBezTo>
                  <a:pt x="1991836" y="0"/>
                  <a:pt x="2628078" y="626078"/>
                  <a:pt x="2628078" y="1398385"/>
                </a:cubicBezTo>
                <a:cubicBezTo>
                  <a:pt x="2628078" y="2170692"/>
                  <a:pt x="1991836" y="2796770"/>
                  <a:pt x="1206992" y="2796770"/>
                </a:cubicBezTo>
                <a:cubicBezTo>
                  <a:pt x="1059834" y="2796770"/>
                  <a:pt x="917900" y="2774760"/>
                  <a:pt x="784405" y="2733901"/>
                </a:cubicBezTo>
                <a:lnTo>
                  <a:pt x="675220" y="2694578"/>
                </a:lnTo>
                <a:lnTo>
                  <a:pt x="591777" y="2633177"/>
                </a:lnTo>
                <a:cubicBezTo>
                  <a:pt x="230364" y="2339677"/>
                  <a:pt x="0" y="1895504"/>
                  <a:pt x="0" y="1398385"/>
                </a:cubicBezTo>
                <a:cubicBezTo>
                  <a:pt x="0" y="901267"/>
                  <a:pt x="230364" y="457093"/>
                  <a:pt x="591777" y="163593"/>
                </a:cubicBezTo>
                <a:lnTo>
                  <a:pt x="675220" y="102192"/>
                </a:lnTo>
                <a:lnTo>
                  <a:pt x="784405" y="62869"/>
                </a:lnTo>
                <a:cubicBezTo>
                  <a:pt x="917900" y="22011"/>
                  <a:pt x="1059834" y="0"/>
                  <a:pt x="120699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C4B85ACA-4C66-4C20-AAC2-AD30023C16CD}"/>
              </a:ext>
            </a:extLst>
          </p:cNvPr>
          <p:cNvSpPr/>
          <p:nvPr/>
        </p:nvSpPr>
        <p:spPr>
          <a:xfrm>
            <a:off x="6627968" y="2875555"/>
            <a:ext cx="889314" cy="2592386"/>
          </a:xfrm>
          <a:custGeom>
            <a:avLst/>
            <a:gdLst>
              <a:gd name="connsiteX0" fmla="*/ 889314 w 889314"/>
              <a:gd name="connsiteY0" fmla="*/ 0 h 2592386"/>
              <a:gd name="connsiteX1" fmla="*/ 805871 w 889314"/>
              <a:gd name="connsiteY1" fmla="*/ 61401 h 2592386"/>
              <a:gd name="connsiteX2" fmla="*/ 214094 w 889314"/>
              <a:gd name="connsiteY2" fmla="*/ 1296193 h 2592386"/>
              <a:gd name="connsiteX3" fmla="*/ 805871 w 889314"/>
              <a:gd name="connsiteY3" fmla="*/ 2530985 h 2592386"/>
              <a:gd name="connsiteX4" fmla="*/ 889314 w 889314"/>
              <a:gd name="connsiteY4" fmla="*/ 2592386 h 2592386"/>
              <a:gd name="connsiteX5" fmla="*/ 867935 w 889314"/>
              <a:gd name="connsiteY5" fmla="*/ 2584686 h 2592386"/>
              <a:gd name="connsiteX6" fmla="*/ 0 w 889314"/>
              <a:gd name="connsiteY6" fmla="*/ 1296193 h 2592386"/>
              <a:gd name="connsiteX7" fmla="*/ 867935 w 889314"/>
              <a:gd name="connsiteY7" fmla="*/ 7700 h 2592386"/>
              <a:gd name="connsiteX8" fmla="*/ 889314 w 889314"/>
              <a:gd name="connsiteY8" fmla="*/ 0 h 25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14" h="2592386">
                <a:moveTo>
                  <a:pt x="889314" y="0"/>
                </a:moveTo>
                <a:lnTo>
                  <a:pt x="805871" y="61401"/>
                </a:lnTo>
                <a:cubicBezTo>
                  <a:pt x="444458" y="354901"/>
                  <a:pt x="214094" y="799075"/>
                  <a:pt x="214094" y="1296193"/>
                </a:cubicBezTo>
                <a:cubicBezTo>
                  <a:pt x="214094" y="1793312"/>
                  <a:pt x="444458" y="2237485"/>
                  <a:pt x="805871" y="2530985"/>
                </a:cubicBezTo>
                <a:lnTo>
                  <a:pt x="889314" y="2592386"/>
                </a:lnTo>
                <a:lnTo>
                  <a:pt x="867935" y="2584686"/>
                </a:lnTo>
                <a:cubicBezTo>
                  <a:pt x="357886" y="2372400"/>
                  <a:pt x="0" y="1875423"/>
                  <a:pt x="0" y="1296193"/>
                </a:cubicBezTo>
                <a:cubicBezTo>
                  <a:pt x="0" y="716963"/>
                  <a:pt x="357886" y="219986"/>
                  <a:pt x="867935" y="7700"/>
                </a:cubicBezTo>
                <a:lnTo>
                  <a:pt x="889314" y="0"/>
                </a:lnTo>
                <a:close/>
              </a:path>
            </a:pathLst>
          </a:cu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052EE700-98C3-41F8-A168-8E80D2D22612}"/>
              </a:ext>
            </a:extLst>
          </p:cNvPr>
          <p:cNvGrpSpPr/>
          <p:nvPr/>
        </p:nvGrpSpPr>
        <p:grpSpPr>
          <a:xfrm>
            <a:off x="6681355" y="3016726"/>
            <a:ext cx="2788310" cy="2409650"/>
            <a:chOff x="6577445" y="3016726"/>
            <a:chExt cx="2788310" cy="240965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52B71594-1EC8-48B7-91E2-4017823E2C24}"/>
                </a:ext>
              </a:extLst>
            </p:cNvPr>
            <p:cNvCxnSpPr>
              <a:cxnSpLocks/>
            </p:cNvCxnSpPr>
            <p:nvPr/>
          </p:nvCxnSpPr>
          <p:spPr>
            <a:xfrm>
              <a:off x="6941906" y="3363750"/>
              <a:ext cx="221248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F6FF2CDC-DCB0-4A6A-A697-94E3D5C0D3CD}"/>
                </a:ext>
              </a:extLst>
            </p:cNvPr>
            <p:cNvCxnSpPr>
              <a:cxnSpLocks/>
            </p:cNvCxnSpPr>
            <p:nvPr/>
          </p:nvCxnSpPr>
          <p:spPr>
            <a:xfrm>
              <a:off x="6722918" y="3537262"/>
              <a:ext cx="2545772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23CC5D74-423F-4D6E-8798-FB5CB626A6A8}"/>
                </a:ext>
              </a:extLst>
            </p:cNvPr>
            <p:cNvCxnSpPr>
              <a:cxnSpLocks/>
            </p:cNvCxnSpPr>
            <p:nvPr/>
          </p:nvCxnSpPr>
          <p:spPr>
            <a:xfrm>
              <a:off x="6670963" y="371077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35D8C61E-A7E5-4509-B6FA-EDDAF6888737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3884286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9F0E157-5105-4387-B8EE-2F06C14431FC}"/>
                </a:ext>
              </a:extLst>
            </p:cNvPr>
            <p:cNvCxnSpPr>
              <a:cxnSpLocks/>
            </p:cNvCxnSpPr>
            <p:nvPr/>
          </p:nvCxnSpPr>
          <p:spPr>
            <a:xfrm>
              <a:off x="6577445" y="4057798"/>
              <a:ext cx="278831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4F56CF6-BE15-4426-9771-9136B9AF5B44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4231310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AACD1D0-E7FA-43EA-A979-243488C0F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91745" y="457833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84D6F224-E0F2-4711-8C43-D64D0A06D241}"/>
                </a:ext>
              </a:extLst>
            </p:cNvPr>
            <p:cNvCxnSpPr>
              <a:cxnSpLocks/>
            </p:cNvCxnSpPr>
            <p:nvPr/>
          </p:nvCxnSpPr>
          <p:spPr>
            <a:xfrm>
              <a:off x="6716996" y="4751846"/>
              <a:ext cx="255169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37969C83-2386-4C45-9A6B-6325485979BF}"/>
                </a:ext>
              </a:extLst>
            </p:cNvPr>
            <p:cNvCxnSpPr>
              <a:cxnSpLocks/>
            </p:cNvCxnSpPr>
            <p:nvPr/>
          </p:nvCxnSpPr>
          <p:spPr>
            <a:xfrm>
              <a:off x="6781155" y="4925358"/>
              <a:ext cx="2421495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DC18AD7-3C0C-46D4-90DA-7A5E692D3812}"/>
                </a:ext>
              </a:extLst>
            </p:cNvPr>
            <p:cNvCxnSpPr>
              <a:cxnSpLocks/>
            </p:cNvCxnSpPr>
            <p:nvPr/>
          </p:nvCxnSpPr>
          <p:spPr>
            <a:xfrm>
              <a:off x="6983470" y="5098870"/>
              <a:ext cx="2092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B33D523E-7BE0-44F1-8518-4E41BED45F60}"/>
                </a:ext>
              </a:extLst>
            </p:cNvPr>
            <p:cNvCxnSpPr>
              <a:cxnSpLocks/>
            </p:cNvCxnSpPr>
            <p:nvPr/>
          </p:nvCxnSpPr>
          <p:spPr>
            <a:xfrm>
              <a:off x="7045035" y="3190238"/>
              <a:ext cx="194310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BF478BBD-4B77-450E-AB14-3F4A53D95344}"/>
                </a:ext>
              </a:extLst>
            </p:cNvPr>
            <p:cNvCxnSpPr>
              <a:cxnSpLocks/>
            </p:cNvCxnSpPr>
            <p:nvPr/>
          </p:nvCxnSpPr>
          <p:spPr>
            <a:xfrm>
              <a:off x="7211522" y="3016726"/>
              <a:ext cx="1615208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DCC5FF45-ABB4-4421-91AB-247CA24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7132550" y="5272382"/>
              <a:ext cx="1821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D06C851-7E3D-4A77-A4CA-765A99A08F92}"/>
                </a:ext>
              </a:extLst>
            </p:cNvPr>
            <p:cNvCxnSpPr>
              <a:cxnSpLocks/>
            </p:cNvCxnSpPr>
            <p:nvPr/>
          </p:nvCxnSpPr>
          <p:spPr>
            <a:xfrm>
              <a:off x="7351026" y="5426376"/>
              <a:ext cx="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91411A4-BBC6-42A1-855F-D48641B3FC4D}"/>
                </a:ext>
              </a:extLst>
            </p:cNvPr>
            <p:cNvCxnSpPr>
              <a:cxnSpLocks/>
            </p:cNvCxnSpPr>
            <p:nvPr/>
          </p:nvCxnSpPr>
          <p:spPr>
            <a:xfrm>
              <a:off x="6629399" y="4404822"/>
              <a:ext cx="2736356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B18821DC-8AC0-4FE7-AFAE-A2C21FFB8D4B}"/>
              </a:ext>
            </a:extLst>
          </p:cNvPr>
          <p:cNvCxnSpPr>
            <a:cxnSpLocks/>
          </p:cNvCxnSpPr>
          <p:nvPr/>
        </p:nvCxnSpPr>
        <p:spPr>
          <a:xfrm>
            <a:off x="7587500" y="284586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44E23723-38C8-4647-AD3C-5C3534AFE729}"/>
              </a:ext>
            </a:extLst>
          </p:cNvPr>
          <p:cNvCxnSpPr>
            <a:cxnSpLocks/>
          </p:cNvCxnSpPr>
          <p:nvPr/>
        </p:nvCxnSpPr>
        <p:spPr>
          <a:xfrm>
            <a:off x="7522789" y="2879413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AA1DB49E-7BA9-4F57-8F2C-D80233D88D44}"/>
              </a:ext>
            </a:extLst>
          </p:cNvPr>
          <p:cNvCxnSpPr>
            <a:cxnSpLocks/>
          </p:cNvCxnSpPr>
          <p:nvPr/>
        </p:nvCxnSpPr>
        <p:spPr>
          <a:xfrm>
            <a:off x="7413308" y="5400765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374DD851-5668-4A3C-8133-66935956136D}"/>
              </a:ext>
            </a:extLst>
          </p:cNvPr>
          <p:cNvCxnSpPr>
            <a:cxnSpLocks/>
          </p:cNvCxnSpPr>
          <p:nvPr/>
        </p:nvCxnSpPr>
        <p:spPr>
          <a:xfrm>
            <a:off x="7465580" y="544127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D8BC5112-FEF1-4F34-B08A-AFF49C026CE8}"/>
              </a:ext>
            </a:extLst>
          </p:cNvPr>
          <p:cNvCxnSpPr>
            <a:cxnSpLocks/>
          </p:cNvCxnSpPr>
          <p:nvPr/>
        </p:nvCxnSpPr>
        <p:spPr>
          <a:xfrm>
            <a:off x="7521850" y="546794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1F783C00-AE14-4336-AE7E-BFE933EF09D7}"/>
              </a:ext>
            </a:extLst>
          </p:cNvPr>
          <p:cNvCxnSpPr>
            <a:cxnSpLocks/>
          </p:cNvCxnSpPr>
          <p:nvPr/>
        </p:nvCxnSpPr>
        <p:spPr>
          <a:xfrm>
            <a:off x="7691352" y="282582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47BB4D8E-2DE6-4585-8A08-50E9F3F1BCDA}"/>
              </a:ext>
            </a:extLst>
          </p:cNvPr>
          <p:cNvSpPr/>
          <p:nvPr/>
        </p:nvSpPr>
        <p:spPr>
          <a:xfrm>
            <a:off x="7517282" y="2571547"/>
            <a:ext cx="2577134" cy="3200400"/>
          </a:xfrm>
          <a:custGeom>
            <a:avLst/>
            <a:gdLst>
              <a:gd name="connsiteX0" fmla="*/ 950957 w 2577134"/>
              <a:gd name="connsiteY0" fmla="*/ 0 h 3200400"/>
              <a:gd name="connsiteX1" fmla="*/ 2577134 w 2577134"/>
              <a:gd name="connsiteY1" fmla="*/ 1600200 h 3200400"/>
              <a:gd name="connsiteX2" fmla="*/ 950957 w 2577134"/>
              <a:gd name="connsiteY2" fmla="*/ 3200400 h 3200400"/>
              <a:gd name="connsiteX3" fmla="*/ 41746 w 2577134"/>
              <a:gd name="connsiteY3" fmla="*/ 2927111 h 3200400"/>
              <a:gd name="connsiteX4" fmla="*/ 0 w 2577134"/>
              <a:gd name="connsiteY4" fmla="*/ 2896393 h 3200400"/>
              <a:gd name="connsiteX5" fmla="*/ 109185 w 2577134"/>
              <a:gd name="connsiteY5" fmla="*/ 2935716 h 3200400"/>
              <a:gd name="connsiteX6" fmla="*/ 531772 w 2577134"/>
              <a:gd name="connsiteY6" fmla="*/ 2998585 h 3200400"/>
              <a:gd name="connsiteX7" fmla="*/ 1952858 w 2577134"/>
              <a:gd name="connsiteY7" fmla="*/ 1600200 h 3200400"/>
              <a:gd name="connsiteX8" fmla="*/ 531772 w 2577134"/>
              <a:gd name="connsiteY8" fmla="*/ 201815 h 3200400"/>
              <a:gd name="connsiteX9" fmla="*/ 109185 w 2577134"/>
              <a:gd name="connsiteY9" fmla="*/ 264684 h 3200400"/>
              <a:gd name="connsiteX10" fmla="*/ 0 w 2577134"/>
              <a:gd name="connsiteY10" fmla="*/ 304007 h 3200400"/>
              <a:gd name="connsiteX11" fmla="*/ 41746 w 2577134"/>
              <a:gd name="connsiteY11" fmla="*/ 273289 h 3200400"/>
              <a:gd name="connsiteX12" fmla="*/ 950957 w 2577134"/>
              <a:gd name="connsiteY12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7134" h="3200400">
                <a:moveTo>
                  <a:pt x="950957" y="0"/>
                </a:moveTo>
                <a:cubicBezTo>
                  <a:pt x="1849070" y="0"/>
                  <a:pt x="2577134" y="716434"/>
                  <a:pt x="2577134" y="1600200"/>
                </a:cubicBezTo>
                <a:cubicBezTo>
                  <a:pt x="2577134" y="2483966"/>
                  <a:pt x="1849070" y="3200400"/>
                  <a:pt x="950957" y="3200400"/>
                </a:cubicBezTo>
                <a:cubicBezTo>
                  <a:pt x="614165" y="3200400"/>
                  <a:pt x="301286" y="3099652"/>
                  <a:pt x="41746" y="2927111"/>
                </a:cubicBezTo>
                <a:lnTo>
                  <a:pt x="0" y="2896393"/>
                </a:lnTo>
                <a:lnTo>
                  <a:pt x="109185" y="2935716"/>
                </a:lnTo>
                <a:cubicBezTo>
                  <a:pt x="242680" y="2976575"/>
                  <a:pt x="384614" y="2998585"/>
                  <a:pt x="531772" y="2998585"/>
                </a:cubicBezTo>
                <a:cubicBezTo>
                  <a:pt x="1316616" y="2998585"/>
                  <a:pt x="1952858" y="2372507"/>
                  <a:pt x="1952858" y="1600200"/>
                </a:cubicBezTo>
                <a:cubicBezTo>
                  <a:pt x="1952858" y="827893"/>
                  <a:pt x="1316616" y="201815"/>
                  <a:pt x="531772" y="201815"/>
                </a:cubicBezTo>
                <a:cubicBezTo>
                  <a:pt x="384614" y="201815"/>
                  <a:pt x="242680" y="223826"/>
                  <a:pt x="109185" y="264684"/>
                </a:cubicBezTo>
                <a:lnTo>
                  <a:pt x="0" y="304007"/>
                </a:lnTo>
                <a:lnTo>
                  <a:pt x="41746" y="273289"/>
                </a:lnTo>
                <a:cubicBezTo>
                  <a:pt x="301286" y="100748"/>
                  <a:pt x="614165" y="0"/>
                  <a:pt x="950957" y="0"/>
                </a:cubicBezTo>
                <a:close/>
              </a:path>
            </a:pathLst>
          </a:cu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976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21C920-107E-4D92-9282-D39A38224294}"/>
              </a:ext>
            </a:extLst>
          </p:cNvPr>
          <p:cNvSpPr txBox="1"/>
          <p:nvPr/>
        </p:nvSpPr>
        <p:spPr>
          <a:xfrm>
            <a:off x="1010652" y="516315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СТРУЧНИ ИСПИТ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F9A1C1-193C-4E6F-9988-9253510E16FB}"/>
              </a:ext>
            </a:extLst>
          </p:cNvPr>
          <p:cNvSpPr txBox="1"/>
          <p:nvPr/>
        </p:nvSpPr>
        <p:spPr>
          <a:xfrm>
            <a:off x="657922" y="1081922"/>
            <a:ext cx="11218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</a:t>
            </a:r>
            <a:r>
              <a:rPr lang="sr-Cyrl-RS" sz="2800" dirty="0" smtClean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школе</a:t>
            </a:r>
          </a:p>
          <a:p>
            <a:pPr algn="ctr"/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ЗНАЊА + </a:t>
            </a:r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</a:rPr>
              <a:t>МАТУРСКИ ПРАКТИЧАН РАД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 </a:t>
            </a:r>
            <a:endParaRPr lang="en-GB" sz="2000" dirty="0">
              <a:solidFill>
                <a:srgbClr val="164185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0E3C8-1D30-46E3-A960-BDB6F4D06FCC}"/>
              </a:ext>
            </a:extLst>
          </p:cNvPr>
          <p:cNvSpPr txBox="1"/>
          <p:nvPr/>
        </p:nvSpPr>
        <p:spPr>
          <a:xfrm>
            <a:off x="753978" y="2325087"/>
            <a:ext cx="11036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ЗНАЊА ЈЕ САЧИЊЕН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САДРЖАЈА ПРОГРАМА КЉУЧНИХ СТРУЧНИХ ПРЕДМЕТА ЗА ДАТИ ОБРАЗОВНИ ПРОФИЛ.</a:t>
            </a:r>
          </a:p>
          <a:p>
            <a:endParaRPr lang="sr-Cyrl-RS" sz="2400" dirty="0" smtClean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  <a:ea typeface="Arial" panose="020B0604020202020204" pitchFamily="34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МОГУ БИТИ ИЗРАЂЕНИ ЗА ЈЕДАН ОДНОСНО ЗА ГРУПУ СРОДНИХ ОБРАЗОВНИХ ПРОФИЛА ИЗ ИСТОГ ПОДРУЧЈА РАДА.</a:t>
            </a:r>
          </a:p>
          <a:p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rPr>
              <a:t>МАТУРСКИ ПРАКТИЧАН РАД ПОЛАЖЕ СЕ НА НИВОУ ШКОЛЕ, НА БАЗИ ПОЗНАТИХ ПРАКТИЧНИХ ЗАДАТАКА, У СКЛАДУ СА ОДГОВАРАЈУЋИМ ПРИРУЧНИКОМ. 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267FC8-951B-4826-86F0-879A7F4F1BB7}"/>
              </a:ext>
            </a:extLst>
          </p:cNvPr>
          <p:cNvCxnSpPr>
            <a:cxnSpLocks/>
          </p:cNvCxnSpPr>
          <p:nvPr/>
        </p:nvCxnSpPr>
        <p:spPr>
          <a:xfrm>
            <a:off x="753978" y="2343806"/>
            <a:ext cx="10539663" cy="16042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599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31A130-EF75-40FF-80F5-5AE700CCFC12}"/>
              </a:ext>
            </a:extLst>
          </p:cNvPr>
          <p:cNvSpPr txBox="1"/>
          <p:nvPr/>
        </p:nvSpPr>
        <p:spPr>
          <a:xfrm>
            <a:off x="1528318" y="564368"/>
            <a:ext cx="8723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rgbClr val="6D3A8F"/>
                </a:solidFill>
                <a:latin typeface="Montserrat" panose="00000500000000000000" pitchFamily="2" charset="0"/>
              </a:rPr>
              <a:t>СТРУКТУРА </a:t>
            </a:r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ТЕСТА</a:t>
            </a:r>
          </a:p>
          <a:p>
            <a:pPr algn="ctr"/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(ИДЕНТИЧНА ЗА СВЕ ТЕСТОВЕ)</a:t>
            </a:r>
            <a:endParaRPr lang="sr-Cyrl-RS" sz="3200" b="1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Google Shape;280;p33">
            <a:extLst>
              <a:ext uri="{FF2B5EF4-FFF2-40B4-BE49-F238E27FC236}">
                <a16:creationId xmlns:a16="http://schemas.microsoft.com/office/drawing/2014/main" xmlns="" id="{547DCDE9-A406-481C-9E3E-A0FC2D3F6444}"/>
              </a:ext>
            </a:extLst>
          </p:cNvPr>
          <p:cNvSpPr txBox="1"/>
          <p:nvPr/>
        </p:nvSpPr>
        <p:spPr>
          <a:xfrm>
            <a:off x="1710297" y="2674240"/>
            <a:ext cx="5436279" cy="20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260" indent="-342900">
              <a:spcBef>
                <a:spcPts val="1602"/>
              </a:spcBef>
              <a:buClr>
                <a:srgbClr val="164185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основног нивоа</a:t>
            </a:r>
          </a:p>
          <a:p>
            <a:pPr marL="343260" indent="-342900">
              <a:spcBef>
                <a:spcPts val="1602"/>
              </a:spcBef>
              <a:buClr>
                <a:srgbClr val="6D3A8F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50% задатака са средњег нивоа</a:t>
            </a:r>
          </a:p>
          <a:p>
            <a:pPr marL="343260" indent="-342900">
              <a:spcBef>
                <a:spcPts val="1602"/>
              </a:spcBef>
              <a:buClr>
                <a:srgbClr val="E8405D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напредног нивоа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DCEF05B8-FA21-43AF-8E05-1122A8BF2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7308175"/>
              </p:ext>
            </p:extLst>
          </p:nvPr>
        </p:nvGraphicFramePr>
        <p:xfrm>
          <a:off x="6436312" y="2072499"/>
          <a:ext cx="3373514" cy="295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871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34D5DC-26C6-4323-9E54-7F4D96806CE5}"/>
              </a:ext>
            </a:extLst>
          </p:cNvPr>
          <p:cNvSpPr txBox="1"/>
          <p:nvPr/>
        </p:nvSpPr>
        <p:spPr>
          <a:xfrm>
            <a:off x="1351036" y="672568"/>
            <a:ext cx="1000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spc="200" dirty="0">
                <a:solidFill>
                  <a:srgbClr val="6D3A8F"/>
                </a:solidFill>
                <a:latin typeface="Montserrat" panose="00000500000000000000" pitchFamily="2" charset="0"/>
              </a:rPr>
              <a:t>УПИС НА ФАКУЛТЕТЕ</a:t>
            </a:r>
            <a:endParaRPr lang="en-GB" sz="3200" b="1" spc="2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22D4C3-5129-4E88-A81F-C9DEEAFF68FE}"/>
              </a:ext>
            </a:extLst>
          </p:cNvPr>
          <p:cNvSpPr txBox="1"/>
          <p:nvPr/>
        </p:nvSpPr>
        <p:spPr>
          <a:xfrm>
            <a:off x="6504288" y="1879815"/>
            <a:ext cx="5194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E8405D"/>
                </a:solidFill>
                <a:latin typeface="Montserrat SemiBold" panose="00000700000000000000" pitchFamily="50" charset="0"/>
              </a:rPr>
              <a:t>УПИС НА ФАКУЛТЕТ ОД 2024. </a:t>
            </a:r>
            <a:endParaRPr lang="en-GB" sz="2400" b="1" dirty="0">
              <a:solidFill>
                <a:srgbClr val="E8405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0D10FE-8E5B-4195-BD63-F7CF7BA614D9}"/>
              </a:ext>
            </a:extLst>
          </p:cNvPr>
          <p:cNvSpPr txBox="1"/>
          <p:nvPr/>
        </p:nvSpPr>
        <p:spPr>
          <a:xfrm>
            <a:off x="605501" y="1879815"/>
            <a:ext cx="5212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УПИС НА ФАКУЛТЕТ Д</a:t>
            </a:r>
            <a:r>
              <a:rPr lang="en-U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O</a:t>
            </a:r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 2024. </a:t>
            </a:r>
            <a:endParaRPr lang="en-GB" sz="2400" b="1" dirty="0">
              <a:solidFill>
                <a:srgbClr val="6D3A8F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1BBDBF-7ED4-467E-BB94-AEBDC933DC81}"/>
              </a:ext>
            </a:extLst>
          </p:cNvPr>
          <p:cNvSpPr/>
          <p:nvPr/>
        </p:nvSpPr>
        <p:spPr>
          <a:xfrm>
            <a:off x="6607937" y="2620356"/>
            <a:ext cx="4744800" cy="2777559"/>
          </a:xfrm>
          <a:prstGeom prst="rect">
            <a:avLst/>
          </a:pr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85D5CCB-9EF4-4401-8CB7-959654956BB8}"/>
              </a:ext>
            </a:extLst>
          </p:cNvPr>
          <p:cNvSpPr txBox="1"/>
          <p:nvPr/>
        </p:nvSpPr>
        <p:spPr>
          <a:xfrm>
            <a:off x="6731650" y="2870082"/>
            <a:ext cx="4662583" cy="25278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на матури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sr-Cyrl-R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предмета који факултет дефинише условима уписа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 за проверу посебних склоности и способности и/или Пријемни испит*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07D6B0-80C1-4968-9207-8354002B28CD}"/>
              </a:ext>
            </a:extLst>
          </p:cNvPr>
          <p:cNvSpPr/>
          <p:nvPr/>
        </p:nvSpPr>
        <p:spPr>
          <a:xfrm>
            <a:off x="6708425" y="2719746"/>
            <a:ext cx="4744800" cy="2818300"/>
          </a:xfrm>
          <a:prstGeom prst="rect">
            <a:avLst/>
          </a:prstGeom>
          <a:noFill/>
          <a:ln w="3810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AE5A94-DA4B-48AD-AA79-D6EED6EA214C}"/>
              </a:ext>
            </a:extLst>
          </p:cNvPr>
          <p:cNvSpPr/>
          <p:nvPr/>
        </p:nvSpPr>
        <p:spPr>
          <a:xfrm>
            <a:off x="732896" y="2620356"/>
            <a:ext cx="4743015" cy="2778330"/>
          </a:xfrm>
          <a:prstGeom prst="rect">
            <a:avLst/>
          </a:pr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C5BE44B-55DB-4A0C-965D-67B1A146B1B8}"/>
              </a:ext>
            </a:extLst>
          </p:cNvPr>
          <p:cNvSpPr/>
          <p:nvPr/>
        </p:nvSpPr>
        <p:spPr>
          <a:xfrm>
            <a:off x="831218" y="2719034"/>
            <a:ext cx="4743015" cy="2819083"/>
          </a:xfrm>
          <a:prstGeom prst="rect">
            <a:avLst/>
          </a:prstGeom>
          <a:noFill/>
          <a:ln w="3810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560AAD-EF5F-4F29-8A7E-CA8597B4C8EB}"/>
              </a:ext>
            </a:extLst>
          </p:cNvPr>
          <p:cNvSpPr txBox="1"/>
          <p:nvPr/>
        </p:nvSpPr>
        <p:spPr>
          <a:xfrm>
            <a:off x="861141" y="2870082"/>
            <a:ext cx="4599203" cy="1866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 пријемног испита (до 60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Примери: </a:t>
            </a:r>
            <a:r>
              <a:rPr lang="en-GB" sz="1800" strike="noStrike" spc="-1" dirty="0">
                <a:solidFill>
                  <a:schemeClr val="bg1"/>
                </a:solidFill>
                <a:latin typeface="Arial"/>
                <a:ea typeface="Calib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http://www.bg.ac.rs/sr/upis/osnovne.php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1877423" y="655313"/>
            <a:ext cx="908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ВРЕМЕНСКА ЛИНИЈА ДРЖАВНЕ МАТУРЕ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1A9B049-E9CF-4123-A9C3-AAD1C403D274}"/>
              </a:ext>
            </a:extLst>
          </p:cNvPr>
          <p:cNvCxnSpPr/>
          <p:nvPr/>
        </p:nvCxnSpPr>
        <p:spPr>
          <a:xfrm>
            <a:off x="1359742" y="4114802"/>
            <a:ext cx="96298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74AF0A1-DD50-4E08-9688-A169C938F313}"/>
              </a:ext>
            </a:extLst>
          </p:cNvPr>
          <p:cNvSpPr/>
          <p:nvPr/>
        </p:nvSpPr>
        <p:spPr>
          <a:xfrm>
            <a:off x="1635313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0C595EA-CF32-466C-88FD-CAE4702792EF}"/>
              </a:ext>
            </a:extLst>
          </p:cNvPr>
          <p:cNvSpPr/>
          <p:nvPr/>
        </p:nvSpPr>
        <p:spPr>
          <a:xfrm>
            <a:off x="3877778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5CF014-BC33-4CF9-97C5-33F6EE9643FD}"/>
              </a:ext>
            </a:extLst>
          </p:cNvPr>
          <p:cNvSpPr/>
          <p:nvPr/>
        </p:nvSpPr>
        <p:spPr>
          <a:xfrm>
            <a:off x="6065800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284BE8-E965-4273-B072-1200828E8A0D}"/>
              </a:ext>
            </a:extLst>
          </p:cNvPr>
          <p:cNvSpPr/>
          <p:nvPr/>
        </p:nvSpPr>
        <p:spPr>
          <a:xfrm>
            <a:off x="8144971" y="3962404"/>
            <a:ext cx="304796" cy="304796"/>
          </a:xfrm>
          <a:prstGeom prst="ellipse">
            <a:avLst/>
          </a:prstGeom>
          <a:noFill/>
          <a:ln w="4445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40AE30-257E-49DF-B1DB-723952FA343C}"/>
              </a:ext>
            </a:extLst>
          </p:cNvPr>
          <p:cNvSpPr txBox="1"/>
          <p:nvPr/>
        </p:nvSpPr>
        <p:spPr>
          <a:xfrm>
            <a:off x="582044" y="2222100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101 школа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октобар 2020.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62E0A20-B518-4023-9A1E-432F630F9D52}"/>
              </a:ext>
            </a:extLst>
          </p:cNvPr>
          <p:cNvSpPr txBox="1"/>
          <p:nvPr/>
        </p:nvSpPr>
        <p:spPr>
          <a:xfrm>
            <a:off x="2844594" y="5007533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април 2022.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A06ECF-7FAD-46F5-9492-9E57C2475DDC}"/>
              </a:ext>
            </a:extLst>
          </p:cNvPr>
          <p:cNvSpPr txBox="1"/>
          <p:nvPr/>
        </p:nvSpPr>
        <p:spPr>
          <a:xfrm>
            <a:off x="4998898" y="1945101"/>
            <a:ext cx="239082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 smtClean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проба </a:t>
            </a:r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државне матуре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мај 2023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1B41B9-46AB-4B23-9F95-2CC08D54EACB}"/>
              </a:ext>
            </a:extLst>
          </p:cNvPr>
          <p:cNvSpPr txBox="1"/>
          <p:nvPr/>
        </p:nvSpPr>
        <p:spPr>
          <a:xfrm>
            <a:off x="7086946" y="5007533"/>
            <a:ext cx="243638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all" dirty="0" smtClean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 Проба </a:t>
            </a: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ролеће 2024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26E99F-25E4-476E-B359-854DD3DD11B3}"/>
              </a:ext>
            </a:extLst>
          </p:cNvPr>
          <p:cNvSpPr txBox="1"/>
          <p:nvPr/>
        </p:nvSpPr>
        <p:spPr>
          <a:xfrm>
            <a:off x="9028726" y="2145156"/>
            <a:ext cx="2390828" cy="100027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</a:t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>
              <a:spcAft>
                <a:spcPts val="600"/>
              </a:spcAft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ун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2024.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AACE3D-6986-4C32-91F5-51AC82ACBAE2}"/>
              </a:ext>
            </a:extLst>
          </p:cNvPr>
          <p:cNvSpPr/>
          <p:nvPr/>
        </p:nvSpPr>
        <p:spPr>
          <a:xfrm rot="2821287">
            <a:off x="10070686" y="3962404"/>
            <a:ext cx="304796" cy="304796"/>
          </a:xfrm>
          <a:prstGeom prst="rect">
            <a:avLst/>
          </a:prstGeom>
          <a:noFill/>
          <a:ln w="60325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3A050F7-529F-4EA9-8B72-A6991E115714}"/>
              </a:ext>
            </a:extLst>
          </p:cNvPr>
          <p:cNvCxnSpPr>
            <a:cxnSpLocks/>
          </p:cNvCxnSpPr>
          <p:nvPr/>
        </p:nvCxnSpPr>
        <p:spPr>
          <a:xfrm>
            <a:off x="17768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AD0EF6D-58D2-4189-85F0-595550E2C8A0}"/>
              </a:ext>
            </a:extLst>
          </p:cNvPr>
          <p:cNvCxnSpPr>
            <a:cxnSpLocks/>
          </p:cNvCxnSpPr>
          <p:nvPr/>
        </p:nvCxnSpPr>
        <p:spPr>
          <a:xfrm>
            <a:off x="82973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499D45E-9D51-4EF7-A73A-B0AFCD98615C}"/>
              </a:ext>
            </a:extLst>
          </p:cNvPr>
          <p:cNvCxnSpPr>
            <a:cxnSpLocks/>
          </p:cNvCxnSpPr>
          <p:nvPr/>
        </p:nvCxnSpPr>
        <p:spPr>
          <a:xfrm>
            <a:off x="61964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EE5A381-0231-4206-B1F2-766AD609133F}"/>
              </a:ext>
            </a:extLst>
          </p:cNvPr>
          <p:cNvCxnSpPr>
            <a:cxnSpLocks/>
          </p:cNvCxnSpPr>
          <p:nvPr/>
        </p:nvCxnSpPr>
        <p:spPr>
          <a:xfrm>
            <a:off x="40301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581F4CD-583B-4FC8-83E8-CFDE49FD2543}"/>
              </a:ext>
            </a:extLst>
          </p:cNvPr>
          <p:cNvCxnSpPr>
            <a:cxnSpLocks/>
          </p:cNvCxnSpPr>
          <p:nvPr/>
        </p:nvCxnSpPr>
        <p:spPr>
          <a:xfrm>
            <a:off x="10224140" y="3276596"/>
            <a:ext cx="0" cy="554531"/>
          </a:xfrm>
          <a:prstGeom prst="line">
            <a:avLst/>
          </a:prstGeom>
          <a:ln w="12700">
            <a:solidFill>
              <a:srgbClr val="E8405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01888" y="0"/>
            <a:ext cx="10515240" cy="131107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4400" strike="noStrike" spc="-1" dirty="0" smtClean="0">
                <a:solidFill>
                  <a:srgbClr val="1E4E79"/>
                </a:solidFill>
                <a:latin typeface="Arial"/>
              </a:rPr>
              <a:t>Прва проба матуре</a:t>
            </a:r>
            <a:endParaRPr lang="sr-Cyrl-RS" sz="4400" strike="noStrike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68630" y="1090863"/>
            <a:ext cx="11304269" cy="54275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419A"/>
              </a:buClr>
            </a:pPr>
            <a:r>
              <a:rPr lang="sr-Cyrl-RS" sz="2800" b="1" strike="noStrike" spc="-1" dirty="0" smtClean="0">
                <a:solidFill>
                  <a:srgbClr val="1E4E79"/>
                </a:solidFill>
                <a:latin typeface="Arial"/>
              </a:rPr>
              <a:t>31. мај, 1. и 2. јун 2023.</a:t>
            </a:r>
            <a:r>
              <a:rPr lang="sr-Cyrl-RS" sz="2600" b="1" strike="noStrike" spc="-1" dirty="0" smtClean="0">
                <a:solidFill>
                  <a:srgbClr val="1E4E79"/>
                </a:solidFill>
                <a:latin typeface="Arial"/>
              </a:rPr>
              <a:t> 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Прва проба за будуће матуранте (јавне и приватне СШ)</a:t>
            </a:r>
            <a:endParaRPr lang="sr-Cyrl-R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Српски/матерњи језик - потпуна симулација уз пуну екстерност свих елемената испита</a:t>
            </a:r>
            <a:endParaRPr lang="sr-Latn-RS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Latn-RS" sz="2000" spc="-1" dirty="0" smtClean="0">
                <a:solidFill>
                  <a:srgbClr val="000000"/>
                </a:solidFill>
                <a:latin typeface="Arial"/>
              </a:rPr>
              <a:t>Ma</a:t>
            </a: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тематика – штампа, израда, преглед на нивоу школе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Трећи испит - општеобразовни предмет са листе односно стручно-теоријски тест  </a:t>
            </a:r>
            <a:r>
              <a:rPr lang="sr-Cyrl-RS" sz="2000" spc="-1" dirty="0">
                <a:solidFill>
                  <a:srgbClr val="000000"/>
                </a:solidFill>
                <a:latin typeface="Arial"/>
              </a:rPr>
              <a:t>- штампа, израда, преглед на нивоу школе</a:t>
            </a:r>
            <a:endParaRPr lang="sr-Cyrl-RS" sz="2000" b="0" strike="noStrike" spc="-1" dirty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ЦИЉ: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Припрема кандидата за спровођење испита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Припрема школа за спровођење испитних процедура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          Провера софтверских решења на једном тесту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Провера </a:t>
            </a: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квалитета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тестова и испитних задатака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	Провера процедура спровођења</a:t>
            </a:r>
            <a:endParaRPr lang="sr-Cyrl-RS" sz="2400" strike="noStrike" spc="-1" dirty="0" smtClean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8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800" spc="-1" dirty="0" smtClean="0">
                <a:solidFill>
                  <a:srgbClr val="1E4E79"/>
                </a:solidFill>
                <a:latin typeface="Arial"/>
              </a:rPr>
              <a:t> </a:t>
            </a:r>
            <a:endParaRPr lang="sr-Cyrl-RS" sz="2800" strike="noStrike" spc="-1" dirty="0">
              <a:solidFill>
                <a:srgbClr val="1E4E79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</a:pPr>
            <a: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  <a:t/>
            </a:r>
            <a:b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</a:br>
            <a:endParaRPr lang="sr-Cyrl-RS" sz="26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98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pc="-1" dirty="0" smtClean="0">
                <a:solidFill>
                  <a:srgbClr val="1E4E79"/>
                </a:solidFill>
              </a:rPr>
              <a:t>Друга </a:t>
            </a:r>
            <a:r>
              <a:rPr lang="sr-Cyrl-RS" spc="-1" dirty="0">
                <a:solidFill>
                  <a:srgbClr val="1E4E79"/>
                </a:solidFill>
              </a:rPr>
              <a:t>проба матуре</a:t>
            </a:r>
            <a:endParaRPr lang="sr-Cyrl-RS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38080" y="1690200"/>
            <a:ext cx="10515240" cy="460062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r>
              <a:rPr lang="sr-Cyrl-RS" sz="3200" b="1" spc="-1" dirty="0" smtClean="0">
                <a:solidFill>
                  <a:srgbClr val="1E4E79"/>
                </a:solidFill>
                <a:latin typeface="+mn-lt"/>
              </a:rPr>
              <a:t>Март </a:t>
            </a:r>
            <a:r>
              <a:rPr lang="sr-Cyrl-RS" sz="3200" b="1" spc="-1" dirty="0">
                <a:solidFill>
                  <a:srgbClr val="1E4E79"/>
                </a:solidFill>
                <a:latin typeface="+mn-lt"/>
              </a:rPr>
              <a:t>2024. </a:t>
            </a:r>
            <a:endParaRPr lang="sr-Cyrl-RS" sz="3200" b="1" spc="-1" dirty="0" smtClean="0">
              <a:solidFill>
                <a:srgbClr val="1E4E79"/>
              </a:solidFill>
              <a:latin typeface="+mn-lt"/>
            </a:endParaRP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Друга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проба за </a:t>
            </a: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матуранте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(јавне и приватне СШ)</a:t>
            </a: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Симулација испита, прегледање на нивоу школа 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>
              <a:spcBef>
                <a:spcPts val="1001"/>
              </a:spcBef>
            </a:pP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ЦИЉ: Припрема кандидата за спровођење испита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           Припрема </a:t>
            </a: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школа за спровођење испитних </a:t>
            </a:r>
            <a:r>
              <a:rPr lang="sr-Latn-RS" sz="3200" spc="-1" dirty="0" smtClean="0">
                <a:solidFill>
                  <a:srgbClr val="1E4E79"/>
                </a:solidFill>
                <a:latin typeface="+mn-lt"/>
              </a:rPr>
              <a:t>  		   </a:t>
            </a: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процедура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 marL="0" indent="0">
              <a:spcBef>
                <a:spcPts val="1001"/>
              </a:spcBef>
              <a:buNone/>
            </a:pP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00" y="296460"/>
            <a:ext cx="10515240" cy="857970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Учесници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процесу пробне матуре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97305" y="1761893"/>
            <a:ext cx="11130335" cy="4125560"/>
          </a:xfrm>
        </p:spPr>
        <p:txBody>
          <a:bodyPr>
            <a:normAutofit/>
          </a:bodyPr>
          <a:lstStyle/>
          <a:p>
            <a:r>
              <a:rPr lang="sr-Cyrl-RS" sz="3000" dirty="0"/>
              <a:t>МП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 smtClean="0"/>
              <a:t>ЗВКОВ</a:t>
            </a:r>
          </a:p>
          <a:p>
            <a:endParaRPr lang="sr-Cyrl-RS" sz="3000" dirty="0"/>
          </a:p>
          <a:p>
            <a:r>
              <a:rPr lang="sr-Cyrl-RS" sz="3000" dirty="0"/>
              <a:t>Републичке комисије</a:t>
            </a:r>
          </a:p>
          <a:p>
            <a:endParaRPr lang="sr-Cyrl-RS" sz="3000" dirty="0"/>
          </a:p>
          <a:p>
            <a:r>
              <a:rPr lang="sr-Cyrl-RS" sz="3000" dirty="0"/>
              <a:t>Окружне комисије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/>
              <a:t>Радне групе за израду задатака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/>
          </p:nvPr>
        </p:nvSpPr>
        <p:spPr>
          <a:xfrm>
            <a:off x="6593304" y="1299411"/>
            <a:ext cx="5293896" cy="4877109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66 000 ученика (трећи разред средње школе)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509 </a:t>
            </a:r>
            <a:r>
              <a:rPr lang="sr-Cyrl-RS" dirty="0">
                <a:solidFill>
                  <a:prstClr val="black"/>
                </a:solidFill>
              </a:rPr>
              <a:t>средњих школа+ 70 приватних 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10 000 наставника који дежурају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600 </a:t>
            </a:r>
            <a:r>
              <a:rPr lang="sr-Cyrl-RS" dirty="0">
                <a:solidFill>
                  <a:prstClr val="black"/>
                </a:solidFill>
              </a:rPr>
              <a:t>наставника супервизора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4 000 наставника прегледача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180 оператера у скенинг центрима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235BD-E2DD-47CC-9401-142A65BD7AF7}"/>
              </a:ext>
            </a:extLst>
          </p:cNvPr>
          <p:cNvSpPr txBox="1"/>
          <p:nvPr/>
        </p:nvSpPr>
        <p:spPr>
          <a:xfrm>
            <a:off x="3596683" y="532212"/>
            <a:ext cx="502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kern="0" spc="100" dirty="0">
                <a:solidFill>
                  <a:srgbClr val="6D3A8F"/>
                </a:solidFill>
                <a:latin typeface="Montserrat" panose="00000500000000000000" pitchFamily="2" charset="0"/>
              </a:rPr>
              <a:t>ДРЖАВНА МАТУРА</a:t>
            </a:r>
            <a:endParaRPr lang="en-GB" sz="3200" b="1" kern="0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E287C535-8A3A-4381-B5FD-C97089812C93}"/>
              </a:ext>
            </a:extLst>
          </p:cNvPr>
          <p:cNvGrpSpPr/>
          <p:nvPr/>
        </p:nvGrpSpPr>
        <p:grpSpPr>
          <a:xfrm>
            <a:off x="1441750" y="4010525"/>
            <a:ext cx="2504608" cy="2667525"/>
            <a:chOff x="818726" y="2656924"/>
            <a:chExt cx="3326554" cy="3441342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xmlns="" id="{1708B296-0EEF-4512-8B63-9260476E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726" y="2675533"/>
              <a:ext cx="3326554" cy="3422733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72FF5EA6-5BD0-49AC-BA1A-B5186DAD2F7A}"/>
                </a:ext>
              </a:extLst>
            </p:cNvPr>
            <p:cNvGrpSpPr/>
            <p:nvPr/>
          </p:nvGrpSpPr>
          <p:grpSpPr>
            <a:xfrm>
              <a:off x="1462546" y="2656924"/>
              <a:ext cx="2172215" cy="3013176"/>
              <a:chOff x="1462546" y="2656924"/>
              <a:chExt cx="2172215" cy="301317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xmlns="" id="{2D748FD1-B353-44BB-8F9E-EBB9E1078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08618" y="4298249"/>
                <a:ext cx="860580" cy="1299028"/>
              </a:xfrm>
              <a:prstGeom prst="rect">
                <a:avLst/>
              </a:prstGeom>
            </p:spPr>
          </p:pic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xmlns="" id="{D512BF8E-654F-4DCC-B275-F14444B28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62546" y="2903604"/>
                <a:ext cx="840307" cy="1394645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xmlns="" id="{612A4DD8-5C52-4765-80D9-D963571C1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11678" y="2656924"/>
                <a:ext cx="738560" cy="1542895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xmlns="" id="{0CF8C534-A959-4E38-82ED-FD6055EEB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61873" y="4331796"/>
                <a:ext cx="772888" cy="1338304"/>
              </a:xfrm>
              <a:prstGeom prst="rect">
                <a:avLst/>
              </a:prstGeom>
            </p:spPr>
          </p:pic>
        </p:grpSp>
      </p:grpSp>
      <p:pic>
        <p:nvPicPr>
          <p:cNvPr id="91" name="Graphic 90">
            <a:extLst>
              <a:ext uri="{FF2B5EF4-FFF2-40B4-BE49-F238E27FC236}">
                <a16:creationId xmlns:a16="http://schemas.microsoft.com/office/drawing/2014/main" xmlns="" id="{A0FC70F2-3440-48E0-B10B-402CD75F58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19991" y="4347411"/>
            <a:ext cx="3542973" cy="188255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BD9FDAE-E20E-47C0-A7A2-C0B999D05A17}"/>
              </a:ext>
            </a:extLst>
          </p:cNvPr>
          <p:cNvSpPr txBox="1"/>
          <p:nvPr/>
        </p:nvSpPr>
        <p:spPr>
          <a:xfrm>
            <a:off x="1610268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ЗАВРШНИ ИСПИТ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D9A98EC-5FAD-402A-A92A-6F0D3B63D997}"/>
              </a:ext>
            </a:extLst>
          </p:cNvPr>
          <p:cNvSpPr txBox="1"/>
          <p:nvPr/>
        </p:nvSpPr>
        <p:spPr>
          <a:xfrm>
            <a:off x="7340111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МАТУРА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202DA29-C62B-4B07-AEEF-18D27A35C934}"/>
              </a:ext>
            </a:extLst>
          </p:cNvPr>
          <p:cNvSpPr txBox="1"/>
          <p:nvPr/>
        </p:nvSpPr>
        <p:spPr>
          <a:xfrm>
            <a:off x="1168229" y="2855794"/>
            <a:ext cx="35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трогодишњег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средњег стручног образовања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E9E76E0-BA04-47B2-93A9-BA5BEACF0452}"/>
              </a:ext>
            </a:extLst>
          </p:cNvPr>
          <p:cNvSpPr txBox="1"/>
          <p:nvPr/>
        </p:nvSpPr>
        <p:spPr>
          <a:xfrm>
            <a:off x="6915084" y="2855794"/>
            <a:ext cx="4073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четворогодишњег средњег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образовања.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Стручна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Уметничка</a:t>
            </a:r>
          </a:p>
          <a:p>
            <a:pPr algn="ctr"/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2FC6E4-777C-4CE8-AE60-8E9BABDC3E8E}"/>
              </a:ext>
            </a:extLst>
          </p:cNvPr>
          <p:cNvSpPr txBox="1"/>
          <p:nvPr/>
        </p:nvSpPr>
        <p:spPr>
          <a:xfrm>
            <a:off x="240723" y="1221320"/>
            <a:ext cx="1171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kern="0" spc="80" dirty="0">
                <a:solidFill>
                  <a:srgbClr val="6D3A8F"/>
                </a:solidFill>
                <a:latin typeface="Montserrat" panose="00000500000000000000" pitchFamily="2" charset="0"/>
              </a:rPr>
              <a:t>ЈЕ ИСПИТ КОЈИМ СЕ ЗАВРШАВА СРЕДЊА ШКОЛА</a:t>
            </a:r>
            <a:endParaRPr lang="en-GB" sz="2800" b="1" kern="0" spc="8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/>
          <p:nvPr/>
        </p:nvSpPr>
        <p:spPr>
          <a:xfrm>
            <a:off x="613079" y="476757"/>
            <a:ext cx="10827371" cy="13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0" algn="ctr">
              <a:buClr>
                <a:srgbClr val="1E4E79"/>
              </a:buClr>
              <a:buSzPts val="2500"/>
            </a:pPr>
            <a: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Стручно упутство </a:t>
            </a:r>
            <a:b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ru-RU" sz="2800" dirty="0">
                <a:solidFill>
                  <a:srgbClr val="1E4E79"/>
                </a:solidFill>
              </a:rPr>
              <a:t>спровођење </a:t>
            </a:r>
            <a:r>
              <a:rPr lang="ru-RU" sz="2800" dirty="0" smtClean="0">
                <a:solidFill>
                  <a:srgbClr val="1E4E79"/>
                </a:solidFill>
              </a:rPr>
              <a:t>пробе </a:t>
            </a:r>
            <a:r>
              <a:rPr lang="ru-RU" sz="2800" dirty="0">
                <a:solidFill>
                  <a:srgbClr val="1E4E79"/>
                </a:solidFill>
              </a:rPr>
              <a:t>државне матуре у </a:t>
            </a:r>
            <a:r>
              <a:rPr lang="ru-RU" sz="2800" dirty="0" smtClean="0">
                <a:solidFill>
                  <a:srgbClr val="1E4E79"/>
                </a:solidFill>
              </a:rPr>
              <a:t>мају/јуну 2023. </a:t>
            </a:r>
            <a:r>
              <a:rPr lang="ru-RU" sz="2800" dirty="0">
                <a:solidFill>
                  <a:srgbClr val="1E4E79"/>
                </a:solidFill>
              </a:rPr>
              <a:t>године </a:t>
            </a:r>
            <a:endParaRPr lang="ru-RU" sz="2800" dirty="0">
              <a:solidFill>
                <a:srgbClr val="1E4E79"/>
              </a:solidFill>
              <a:sym typeface="Calibri"/>
            </a:endParaRPr>
          </a:p>
        </p:txBody>
      </p:sp>
      <p:sp>
        <p:nvSpPr>
          <p:cNvPr id="498" name="Google Shape;498;p45"/>
          <p:cNvSpPr txBox="1"/>
          <p:nvPr/>
        </p:nvSpPr>
        <p:spPr>
          <a:xfrm>
            <a:off x="751548" y="1797627"/>
            <a:ext cx="10688902" cy="45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5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Прилози</a:t>
            </a:r>
            <a:r>
              <a:rPr lang="sr-Cyrl-RS" sz="25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500" b="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Посебна упутства за учеснике (председници ШМК, тј. директори школа,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секретари ШМК, чланови </a:t>
            </a:r>
            <a:r>
              <a:rPr lang="sr-Cyrl-RS" sz="2000" spc="-1" dirty="0"/>
              <a:t>ШИК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, дежурни наставници, супервизори, прегледачи, одељенске старешине, стручни сарадници,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ученици и 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њихови родитељи, односно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други законски заступници)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Упутство за прикупљање података, Упутство за дистрибуцију, чување и 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враћање тестова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Обрасци (Пријава за полагање државне матуре, Записник о полагању писменог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испита)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Смернице за спровођење државне матуре на крају средњег образовања за кандидате са сметњама у развоју и инвалидитетом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222070" algn="l" rtl="0">
              <a:lnSpc>
                <a:spcPct val="90000"/>
              </a:lnSpc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None/>
            </a:pPr>
            <a:endParaRPr sz="19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22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0;p48"/>
          <p:cNvSpPr txBox="1"/>
          <p:nvPr/>
        </p:nvSpPr>
        <p:spPr>
          <a:xfrm>
            <a:off x="1145596" y="1690200"/>
            <a:ext cx="10515240" cy="429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Прикупљају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пријаве кандидата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Преузимају и враћају испитне материјале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српског/матерњег језика 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Штампају остале тестове</a:t>
            </a:r>
            <a:endParaRPr lang="sr-Cyrl-R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Одређују дежурне наставнике, супервизоре и прегледаче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Распоређују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кандидате, дежурне наставнике и ШИК по просторијама у којима се спроводе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испити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Организују шифрирање трећег теста</a:t>
            </a:r>
            <a:endParaRPr lang="en-U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Организују оцењивање на школском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нивоу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Израђују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извештај o припреми и спровођењу државне матуре </a:t>
            </a:r>
            <a:b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ШМК</a:t>
            </a:r>
            <a:endParaRPr lang="sr-Cyrl-RS"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85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/>
          <p:cNvSpPr txBox="1"/>
          <p:nvPr/>
        </p:nvSpPr>
        <p:spPr>
          <a:xfrm>
            <a:off x="675427" y="55022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осталих учесника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2"/>
          <p:cNvSpPr txBox="1"/>
          <p:nvPr/>
        </p:nvSpPr>
        <p:spPr>
          <a:xfrm>
            <a:off x="838380" y="1875387"/>
            <a:ext cx="10515240" cy="395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Дежурни наставници:</a:t>
            </a:r>
            <a:r>
              <a:rPr lang="sr-Cyrl-RS" sz="26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Обезбеђују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током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полагања (</a:t>
            </a:r>
            <a:r>
              <a:rPr lang="sr-Cyrl-RS" sz="2600" dirty="0">
                <a:solidFill>
                  <a:schemeClr val="tx1"/>
                </a:solidFill>
              </a:rPr>
              <a:t>деле тестове, дају упутства пре почетка испита,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r-Cyrl-RS" sz="2600" dirty="0">
                <a:solidFill>
                  <a:schemeClr val="tx1"/>
                </a:solidFill>
              </a:rPr>
              <a:t>прате регуларност, </a:t>
            </a:r>
            <a:r>
              <a:rPr lang="sr-Cyrl-RS" sz="2600" b="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бележе повреде испитних правила, предају тестове и записник о полагању писменог испита директору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Супервизори: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Прате да ли се обезбеђује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током полагања (записник)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577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441" y="766484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Једнакост и праведност – 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Прилагођавање </a:t>
            </a:r>
            <a: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начина </a:t>
            </a: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полагања за ученике са сметњама у развоју и инвалидитетом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sr-Cyrl-RS" sz="27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4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 smtClean="0">
                <a:cs typeface="Times New Roman" panose="02020603050405020304" pitchFamily="18" charset="0"/>
              </a:rPr>
              <a:t>У </a:t>
            </a:r>
            <a:r>
              <a:rPr lang="sr-Cyrl-RS" sz="2400" dirty="0">
                <a:cs typeface="Times New Roman" panose="02020603050405020304" pitchFamily="18" charset="0"/>
              </a:rPr>
              <a:t>НАЧЕЛУ:</a:t>
            </a:r>
          </a:p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простор </a:t>
            </a:r>
            <a:r>
              <a:rPr lang="sr-Cyrl-RS" dirty="0">
                <a:cs typeface="Times New Roman" panose="02020603050405020304" pitchFamily="18" charset="0"/>
              </a:rPr>
              <a:t>у којем се полаже </a:t>
            </a:r>
            <a:r>
              <a:rPr lang="sr-Cyrl-RS" dirty="0" smtClean="0">
                <a:cs typeface="Times New Roman" panose="02020603050405020304" pitchFamily="18" charset="0"/>
              </a:rPr>
              <a:t>испит (најчешће посебна </a:t>
            </a:r>
            <a:r>
              <a:rPr lang="sr-Cyrl-RS" dirty="0">
                <a:cs typeface="Times New Roman" panose="02020603050405020304" pitchFamily="18" charset="0"/>
              </a:rPr>
              <a:t>просторија у </a:t>
            </a:r>
            <a:r>
              <a:rPr lang="sr-Cyrl-RS" dirty="0" smtClean="0">
                <a:cs typeface="Times New Roman" panose="02020603050405020304" pitchFamily="18" charset="0"/>
              </a:rPr>
              <a:t>школи);</a:t>
            </a:r>
            <a:endParaRPr lang="sr-Cyrl-RS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учешће </a:t>
            </a:r>
            <a:r>
              <a:rPr lang="sr-Cyrl-RS" dirty="0">
                <a:cs typeface="Times New Roman" panose="02020603050405020304" pitchFamily="18" charset="0"/>
              </a:rPr>
              <a:t>личног пратиоца-асистента;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sr-Cyrl-RS" dirty="0">
                <a:cs typeface="Times New Roman" panose="02020603050405020304" pitchFamily="18" charset="0"/>
              </a:rPr>
              <a:t>време за израду ученику може бити продужено или распоређено на краће интервале за рад; </a:t>
            </a:r>
          </a:p>
          <a:p>
            <a:r>
              <a:rPr lang="sr-Cyrl-RS" dirty="0">
                <a:cs typeface="Times New Roman" panose="02020603050405020304" pitchFamily="18" charset="0"/>
              </a:rPr>
              <a:t>за ученике кориснике асистивне технологије треба омогућити услове у којима могу да је </a:t>
            </a:r>
            <a:r>
              <a:rPr lang="sr-Cyrl-RS" dirty="0" smtClean="0">
                <a:cs typeface="Times New Roman" panose="02020603050405020304" pitchFamily="18" charset="0"/>
              </a:rPr>
              <a:t>користе.</a:t>
            </a:r>
            <a:endParaRPr lang="sr-Cyrl-R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9179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63698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Порука и савет за ученике и родитеље </a:t>
            </a: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Активан приступ ученика у припреми за пробу државне матуре биће од великог значаја за успех на правој матури наредне године;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Резултат треба да укаже на евентуалне недостатке у стеченом знању, који се лако могу надокнадити у нередних годину дана;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Треба подстаћи ученике да на тестовима у склопу пробе државне матуре буду мотивисани као да је у питању стварни тест, како би извукли највише из читавог просцеса у којем учествују.</a:t>
            </a: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5424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777" y="2528377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Хвала на пажњи и подршци!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Желимо Вам пуно успеха на испитима у оквиру пробе државне матуре!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Ваше Министарство просвете!</a:t>
            </a: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6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663309-B1A9-48A3-8D23-60B668865922}"/>
              </a:ext>
            </a:extLst>
          </p:cNvPr>
          <p:cNvSpPr txBox="1"/>
          <p:nvPr/>
        </p:nvSpPr>
        <p:spPr>
          <a:xfrm>
            <a:off x="632666" y="2285248"/>
            <a:ext cx="2645695" cy="369332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СЕРТИФИКАЦИЈА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F1A135-9D04-461C-9AF8-2B0CC1D7EDFA}"/>
              </a:ext>
            </a:extLst>
          </p:cNvPr>
          <p:cNvSpPr txBox="1"/>
          <p:nvPr/>
        </p:nvSpPr>
        <p:spPr>
          <a:xfrm>
            <a:off x="598450" y="4516455"/>
            <a:ext cx="2645695" cy="369332"/>
          </a:xfrm>
          <a:prstGeom prst="rect">
            <a:avLst/>
          </a:prstGeom>
          <a:solidFill>
            <a:srgbClr val="6D3A8F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СЕЛЕКЦИЈА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11E64C-947F-42C9-857D-2CF75DDD10C6}"/>
              </a:ext>
            </a:extLst>
          </p:cNvPr>
          <p:cNvSpPr txBox="1"/>
          <p:nvPr/>
        </p:nvSpPr>
        <p:spPr>
          <a:xfrm>
            <a:off x="9000975" y="3239933"/>
            <a:ext cx="264569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ЕВАЛУАЦИЈА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Graphic 12">
            <a:extLst>
              <a:ext uri="{FF2B5EF4-FFF2-40B4-BE49-F238E27FC236}">
                <a16:creationId xmlns:a16="http://schemas.microsoft.com/office/drawing/2014/main" xmlns="" id="{6D543B61-607A-4AE6-892B-930B31F2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36" y="1668094"/>
            <a:ext cx="5331692" cy="4684118"/>
          </a:xfrm>
          <a:custGeom>
            <a:avLst/>
            <a:gdLst>
              <a:gd name="connsiteX0" fmla="*/ -469 w 5331692"/>
              <a:gd name="connsiteY0" fmla="*/ -412 h 4684118"/>
              <a:gd name="connsiteX1" fmla="*/ 5331223 w 5331692"/>
              <a:gd name="connsiteY1" fmla="*/ -412 h 4684118"/>
              <a:gd name="connsiteX2" fmla="*/ 5331223 w 5331692"/>
              <a:gd name="connsiteY2" fmla="*/ 4683706 h 4684118"/>
              <a:gd name="connsiteX3" fmla="*/ -469 w 5331692"/>
              <a:gd name="connsiteY3" fmla="*/ 4683706 h 468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692" h="4684118">
                <a:moveTo>
                  <a:pt x="-469" y="-412"/>
                </a:moveTo>
                <a:lnTo>
                  <a:pt x="5331223" y="-412"/>
                </a:lnTo>
                <a:lnTo>
                  <a:pt x="5331223" y="4683706"/>
                </a:lnTo>
                <a:lnTo>
                  <a:pt x="-469" y="4683706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235BD-E2DD-47CC-9401-142A65BD7AF7}"/>
              </a:ext>
            </a:extLst>
          </p:cNvPr>
          <p:cNvSpPr txBox="1"/>
          <p:nvPr/>
        </p:nvSpPr>
        <p:spPr>
          <a:xfrm>
            <a:off x="1163781" y="522273"/>
            <a:ext cx="9663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ЗАШТО СЕ УВОДИ ДРЖАВНА МАТУРА</a:t>
            </a:r>
            <a:endParaRPr lang="en-GB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raphic 6" descr="Diploma outline">
            <a:extLst>
              <a:ext uri="{FF2B5EF4-FFF2-40B4-BE49-F238E27FC236}">
                <a16:creationId xmlns:a16="http://schemas.microsoft.com/office/drawing/2014/main" xmlns="" id="{A944EB2D-9CEE-4F36-9B60-F674A8B35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382" y="1678236"/>
            <a:ext cx="650563" cy="650563"/>
          </a:xfrm>
          <a:prstGeom prst="rect">
            <a:avLst/>
          </a:prstGeom>
        </p:spPr>
      </p:pic>
      <p:pic>
        <p:nvPicPr>
          <p:cNvPr id="15" name="Graphic 14" descr="Graduation cap outline">
            <a:extLst>
              <a:ext uri="{FF2B5EF4-FFF2-40B4-BE49-F238E27FC236}">
                <a16:creationId xmlns:a16="http://schemas.microsoft.com/office/drawing/2014/main" xmlns="" id="{D2FC62F1-F817-47D4-BDFB-E41BDF6B1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3382" y="3895463"/>
            <a:ext cx="752545" cy="752545"/>
          </a:xfrm>
          <a:prstGeom prst="rect">
            <a:avLst/>
          </a:prstGeom>
        </p:spPr>
      </p:pic>
      <p:pic>
        <p:nvPicPr>
          <p:cNvPr id="17" name="Graphic 16" descr="Statistics outline">
            <a:extLst>
              <a:ext uri="{FF2B5EF4-FFF2-40B4-BE49-F238E27FC236}">
                <a16:creationId xmlns:a16="http://schemas.microsoft.com/office/drawing/2014/main" xmlns="" id="{5824A6C4-65A9-4AAF-90C2-8976F901B1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0054" y="2502073"/>
            <a:ext cx="722471" cy="722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1821C5-987D-4760-A875-684C03562410}"/>
              </a:ext>
            </a:extLst>
          </p:cNvPr>
          <p:cNvSpPr txBox="1"/>
          <p:nvPr/>
        </p:nvSpPr>
        <p:spPr>
          <a:xfrm>
            <a:off x="490605" y="2770762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којим се завршава средња школа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05BBEC-54D9-49F7-B48A-FF2998407A1D}"/>
              </a:ext>
            </a:extLst>
          </p:cNvPr>
          <p:cNvSpPr txBox="1"/>
          <p:nvPr/>
        </p:nvSpPr>
        <p:spPr>
          <a:xfrm>
            <a:off x="393190" y="4987554"/>
            <a:ext cx="299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 ће заменити пријемни код већине ВШУ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FC5239-CD1D-4A96-ADA6-91E6A0E11799}"/>
              </a:ext>
            </a:extLst>
          </p:cNvPr>
          <p:cNvSpPr txBox="1"/>
          <p:nvPr/>
        </p:nvSpPr>
        <p:spPr>
          <a:xfrm>
            <a:off x="8763192" y="3727495"/>
            <a:ext cx="299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за унапређивање квалитета образовања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903B114E-B615-493D-9C1B-FC907FC48D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0171" y="3551053"/>
            <a:ext cx="1687966" cy="11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FDF780-6F56-4F18-B319-AD2EF4A70D27}"/>
              </a:ext>
            </a:extLst>
          </p:cNvPr>
          <p:cNvSpPr txBox="1"/>
          <p:nvPr/>
        </p:nvSpPr>
        <p:spPr>
          <a:xfrm>
            <a:off x="2098965" y="686210"/>
            <a:ext cx="901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Ко први полаже ДРЖАВНУ МАТУРУ?</a:t>
            </a:r>
            <a:endParaRPr lang="sr-Cyrl-RS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xmlns="" id="{2CBC4C91-9D63-42C9-81B7-DE9659E8C19A}"/>
              </a:ext>
            </a:extLst>
          </p:cNvPr>
          <p:cNvSpPr txBox="1"/>
          <p:nvPr/>
        </p:nvSpPr>
        <p:spPr>
          <a:xfrm>
            <a:off x="842479" y="2452427"/>
            <a:ext cx="5468785" cy="25606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Ученици који су у средњу школу кренули</a:t>
            </a: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2020/21. године, 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су генерација која ће полагати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државну </a:t>
            </a:r>
            <a:r>
              <a:rPr lang="sr-Cyrl-R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матуру </a:t>
            </a: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на крају средњошколског образовања</a:t>
            </a:r>
            <a:endParaRPr lang="sr-Cyrl-RS" sz="240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F7E81796-3D74-40B7-B3D0-0910E1EA7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394" y="2385012"/>
            <a:ext cx="6458087" cy="43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75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20068" y="82994"/>
            <a:ext cx="10515240" cy="1050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Програм </a:t>
            </a:r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државне матуре</a:t>
            </a:r>
            <a:endParaRPr lang="sr-Cyrl-RS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97" name="Table 2"/>
          <p:cNvGraphicFramePr/>
          <p:nvPr>
            <p:extLst>
              <p:ext uri="{D42A27DB-BD31-4B8C-83A1-F6EECF244321}">
                <p14:modId xmlns:p14="http://schemas.microsoft.com/office/powerpoint/2010/main" xmlns="" val="1632242504"/>
              </p:ext>
            </p:extLst>
          </p:nvPr>
        </p:nvGraphicFramePr>
        <p:xfrm>
          <a:off x="559749" y="914401"/>
          <a:ext cx="11150280" cy="5821365"/>
        </p:xfrm>
        <a:graphic>
          <a:graphicData uri="http://schemas.openxmlformats.org/drawingml/2006/table">
            <a:tbl>
              <a:tblPr/>
              <a:tblGrid>
                <a:gridCol w="3716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7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6209">
                  <a:extLst>
                    <a:ext uri="{9D8B030D-6E8A-4147-A177-3AD203B41FA5}">
                      <a16:colId xmlns:a16="http://schemas.microsoft.com/office/drawing/2014/main" xmlns="" val="4121179889"/>
                    </a:ext>
                  </a:extLst>
                </a:gridCol>
              </a:tblGrid>
              <a:tr h="674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Општа </a:t>
                      </a:r>
                      <a:r>
                        <a:rPr lang="sr-Cyrl-RS" sz="2400" b="1" kern="1200" noProof="0" dirty="0" smtClean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матура</a:t>
                      </a:r>
                      <a:endParaRPr lang="sr-Cyrl-RS" sz="2400" b="1" kern="1200" noProof="0" dirty="0">
                        <a:solidFill>
                          <a:schemeClr val="bg2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Уметничка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Стручна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2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Обавезни део</a:t>
                      </a:r>
                      <a:r>
                        <a:rPr lang="sr-Cyrl-RS" noProof="0" dirty="0"/>
                        <a:t/>
                      </a:r>
                      <a:br>
                        <a:rPr lang="sr-Cyrl-RS" noProof="0" dirty="0"/>
                      </a:br>
                      <a:r>
                        <a:rPr lang="sr-Cyrl-RS" sz="18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(три испита)</a:t>
                      </a:r>
                      <a:endParaRPr lang="sr-Cyrl-RS" sz="18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622"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 је математика у програму 2 године или краће),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Уметнички наставни предмет.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</a:t>
                      </a:r>
                      <a:r>
                        <a:rPr lang="sr-Cyrl-RS" sz="1600" b="1" strike="noStrike" spc="-1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 је математика у програму 2 године или краће)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Стручни испит (тест за проверу стручно-теоријских знања + матурски практични рад</a:t>
                      </a:r>
                      <a:r>
                        <a:rPr lang="sr-Cyrl-RS" sz="16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).</a:t>
                      </a:r>
                      <a:r>
                        <a:rPr lang="sr-Cyrl-RS" sz="1600" b="0" strike="noStrike" spc="-1" baseline="0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r-Cyrl-RS" sz="1600" b="0" i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Заснован</a:t>
                      </a:r>
                      <a:r>
                        <a:rPr lang="sr-Cyrl-RS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 је на стандарду квалификација односно садржајима стручних предмета у складу са планом и програмом наставе и учења.</a:t>
                      </a:r>
                      <a:endParaRPr lang="sr-Cyrl-RS" sz="1600" b="0" strike="noStrike" spc="-1" noProof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555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изборном делу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предмети се могу бирати само са Листе и једино ограничење је у томе да се не могу бирати предмети који су већ одабрани у обавезном делу.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Број изборних предмета које сваки кандидат може одабрати 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неограничен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Ако кандидат одлучи да полаже одређене испите у изборном делу матуре, овај део матуре постаје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обавезан</a:t>
                      </a:r>
                      <a:r>
                        <a:rPr lang="sr-Cyrl-RS" sz="15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sz="1500" b="0" strike="noStrike" spc="-1" noProof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5797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3060983" y="477375"/>
            <a:ext cx="6262631" cy="646331"/>
          </a:xfrm>
          <a:prstGeom prst="rect">
            <a:avLst/>
          </a:prstGeom>
          <a:solidFill>
            <a:srgbClr val="6D3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ОБАВЕЗНИ ДЕО МАТУРЕ</a:t>
            </a:r>
            <a:endParaRPr lang="en-GB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187B976-C3D9-41C0-ADAD-38F579BB3AB4}"/>
              </a:ext>
            </a:extLst>
          </p:cNvPr>
          <p:cNvCxnSpPr>
            <a:cxnSpLocks/>
          </p:cNvCxnSpPr>
          <p:nvPr/>
        </p:nvCxnSpPr>
        <p:spPr>
          <a:xfrm>
            <a:off x="1587334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B2FD42-5333-435C-BEE9-E3C58E7FD382}"/>
              </a:ext>
            </a:extLst>
          </p:cNvPr>
          <p:cNvSpPr txBox="1"/>
          <p:nvPr/>
        </p:nvSpPr>
        <p:spPr>
          <a:xfrm>
            <a:off x="1656112" y="2626671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 и књижевност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(матерњи језик и књижевност)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E23983-B52F-484E-8E21-ACEF415DE0F6}"/>
              </a:ext>
            </a:extLst>
          </p:cNvPr>
          <p:cNvSpPr txBox="1"/>
          <p:nvPr/>
        </p:nvSpPr>
        <p:spPr>
          <a:xfrm>
            <a:off x="1125188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1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ECD0899-47A4-4BBA-B2F4-FACAA6B3FDE0}"/>
              </a:ext>
            </a:extLst>
          </p:cNvPr>
          <p:cNvCxnSpPr>
            <a:cxnSpLocks/>
          </p:cNvCxnSpPr>
          <p:nvPr/>
        </p:nvCxnSpPr>
        <p:spPr>
          <a:xfrm>
            <a:off x="6672447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AFDF93-10CC-44AA-88D4-4EFFA5153308}"/>
              </a:ext>
            </a:extLst>
          </p:cNvPr>
          <p:cNvSpPr txBox="1"/>
          <p:nvPr/>
        </p:nvSpPr>
        <p:spPr>
          <a:xfrm>
            <a:off x="6762007" y="2636503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Математика*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CB8F8E-5EFE-4C76-85AA-F9B95956A7AA}"/>
              </a:ext>
            </a:extLst>
          </p:cNvPr>
          <p:cNvSpPr txBox="1"/>
          <p:nvPr/>
        </p:nvSpPr>
        <p:spPr>
          <a:xfrm>
            <a:off x="6096000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2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8321B8A-4FFD-4B46-B79C-F73A1DBAB65D}"/>
              </a:ext>
            </a:extLst>
          </p:cNvPr>
          <p:cNvCxnSpPr>
            <a:cxnSpLocks/>
          </p:cNvCxnSpPr>
          <p:nvPr/>
        </p:nvCxnSpPr>
        <p:spPr>
          <a:xfrm>
            <a:off x="3897085" y="4280391"/>
            <a:ext cx="0" cy="1081433"/>
          </a:xfrm>
          <a:prstGeom prst="line">
            <a:avLst/>
          </a:prstGeom>
          <a:ln w="28575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D68097-B7D4-4A0C-AB38-9427AE6F4AEB}"/>
              </a:ext>
            </a:extLst>
          </p:cNvPr>
          <p:cNvSpPr txBox="1"/>
          <p:nvPr/>
        </p:nvSpPr>
        <p:spPr>
          <a:xfrm>
            <a:off x="3965863" y="433712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Општеобразовни предмет са Листе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876317A-0E89-4A16-AEBC-B0CB0F711EE9}"/>
              </a:ext>
            </a:extLst>
          </p:cNvPr>
          <p:cNvSpPr txBox="1"/>
          <p:nvPr/>
        </p:nvSpPr>
        <p:spPr>
          <a:xfrm>
            <a:off x="3320638" y="4188795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E8405D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3</a:t>
            </a:r>
            <a:endParaRPr lang="en-GB" sz="5400" dirty="0">
              <a:solidFill>
                <a:srgbClr val="E8405D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B80E92-1558-48DD-9568-9C6499612E8D}"/>
              </a:ext>
            </a:extLst>
          </p:cNvPr>
          <p:cNvSpPr txBox="1"/>
          <p:nvPr/>
        </p:nvSpPr>
        <p:spPr>
          <a:xfrm>
            <a:off x="6762007" y="2923986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(општеобразовни предмет са Листе)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7C1952A-E295-4191-81C7-F69504EA71EF}"/>
              </a:ext>
            </a:extLst>
          </p:cNvPr>
          <p:cNvSpPr txBox="1"/>
          <p:nvPr/>
        </p:nvSpPr>
        <p:spPr>
          <a:xfrm>
            <a:off x="3965863" y="5048939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Уметнички испит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378D69-3F96-4D9D-82CC-DD73FBB5E443}"/>
              </a:ext>
            </a:extLst>
          </p:cNvPr>
          <p:cNvSpPr txBox="1"/>
          <p:nvPr/>
        </p:nvSpPr>
        <p:spPr>
          <a:xfrm>
            <a:off x="3965863" y="467960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Стручни испит (тест и практични рад)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67AF84-B88D-4D15-BEAF-0EED7732C346}"/>
              </a:ext>
            </a:extLst>
          </p:cNvPr>
          <p:cNvSpPr txBox="1"/>
          <p:nvPr/>
        </p:nvSpPr>
        <p:spPr>
          <a:xfrm>
            <a:off x="3320638" y="1271217"/>
            <a:ext cx="54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E8405D"/>
                </a:solidFill>
                <a:latin typeface="Montserrat" panose="00000500000000000000" pitchFamily="2" charset="0"/>
              </a:rPr>
              <a:t>Три испита</a:t>
            </a:r>
          </a:p>
        </p:txBody>
      </p:sp>
      <p:pic>
        <p:nvPicPr>
          <p:cNvPr id="23" name="Picture 2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DE30CE8B-8F2E-4FAD-BB70-3B3BCAD5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9406" y="3580801"/>
            <a:ext cx="3149456" cy="31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3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2016147" y="817091"/>
            <a:ext cx="852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ИЗБОРНИ ДЕО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CE8847-D391-42DB-9E83-D0EC907F34EA}"/>
              </a:ext>
            </a:extLst>
          </p:cNvPr>
          <p:cNvSpPr txBox="1"/>
          <p:nvPr/>
        </p:nvSpPr>
        <p:spPr>
          <a:xfrm>
            <a:off x="2016147" y="2609172"/>
            <a:ext cx="818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Полажу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ученици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који желе да наставе школовање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уколико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то предвиђено условима високошколске установе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3C1F807-478A-4330-8FF5-8AD7682F80E0}"/>
              </a:ext>
            </a:extLst>
          </p:cNvPr>
          <p:cNvCxnSpPr>
            <a:cxnSpLocks/>
          </p:cNvCxnSpPr>
          <p:nvPr/>
        </p:nvCxnSpPr>
        <p:spPr>
          <a:xfrm>
            <a:off x="1905429" y="2556726"/>
            <a:ext cx="0" cy="2150356"/>
          </a:xfrm>
          <a:prstGeom prst="line">
            <a:avLst/>
          </a:prstGeom>
          <a:ln w="889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265D44A-94E1-4827-B239-C864584EA182}"/>
              </a:ext>
            </a:extLst>
          </p:cNvPr>
          <p:cNvSpPr txBox="1"/>
          <p:nvPr/>
        </p:nvSpPr>
        <p:spPr>
          <a:xfrm>
            <a:off x="2016146" y="3372908"/>
            <a:ext cx="680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Бирају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се предмети са Листе општеобразовних предмета</a:t>
            </a:r>
          </a:p>
        </p:txBody>
      </p:sp>
      <p:pic>
        <p:nvPicPr>
          <p:cNvPr id="40" name="Picture 39" descr="A person and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135E6FCB-DA7D-4487-9F45-ED3D59A8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8722" y="3429000"/>
            <a:ext cx="3388296" cy="33882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3369371-5BFF-4240-9207-9FFA3F4C0497}"/>
              </a:ext>
            </a:extLst>
          </p:cNvPr>
          <p:cNvSpPr txBox="1"/>
          <p:nvPr/>
        </p:nvSpPr>
        <p:spPr>
          <a:xfrm>
            <a:off x="2016146" y="3972198"/>
            <a:ext cx="714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Ученици могу да изаберу један или више предмета са Листе,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складу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условима уписа на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установе. (подаци о условима доступни на званичним веб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страницама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установе).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23E090-5720-4C9A-AB85-EB4D54B48B07}"/>
              </a:ext>
            </a:extLst>
          </p:cNvPr>
          <p:cNvSpPr txBox="1"/>
          <p:nvPr/>
        </p:nvSpPr>
        <p:spPr>
          <a:xfrm>
            <a:off x="502004" y="2538541"/>
            <a:ext cx="515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ЛИСТА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ОПШТЕОБРАЗОВНИХ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ПРЕДМЕТА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F0B5239-9866-4861-AB43-FF9538F0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467" y="380998"/>
            <a:ext cx="5961715" cy="61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1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2F9004-422C-4FE0-859E-16B352D20067}"/>
              </a:ext>
            </a:extLst>
          </p:cNvPr>
          <p:cNvSpPr txBox="1"/>
          <p:nvPr/>
        </p:nvSpPr>
        <p:spPr>
          <a:xfrm>
            <a:off x="2429947" y="3044533"/>
            <a:ext cx="468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испит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истог дана, </a:t>
            </a:r>
            <a:b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исто време и под истим условима</a:t>
            </a:r>
            <a:endParaRPr lang="en-GB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652569-2210-43BF-88D9-E9ED2585DF4C}"/>
              </a:ext>
            </a:extLst>
          </p:cNvPr>
          <p:cNvSpPr txBox="1"/>
          <p:nvPr/>
        </p:nvSpPr>
        <p:spPr>
          <a:xfrm>
            <a:off x="2344388" y="4698015"/>
            <a:ext cx="704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 </a:t>
            </a:r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сваки општеобразовни предмет, односно образовни </a:t>
            </a:r>
            <a:r>
              <a:rPr lang="sr-Cyrl-R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профил/подручје рада</a:t>
            </a: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689C09-BB54-4D16-BB8B-CEF2B150BE37}"/>
              </a:ext>
            </a:extLst>
          </p:cNvPr>
          <p:cNvSpPr txBox="1"/>
          <p:nvPr/>
        </p:nvSpPr>
        <p:spPr>
          <a:xfrm>
            <a:off x="2429948" y="2685015"/>
            <a:ext cx="2684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УСЛОВИ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2B716D-4594-49D7-B49E-BA5F99C88532}"/>
              </a:ext>
            </a:extLst>
          </p:cNvPr>
          <p:cNvSpPr txBox="1"/>
          <p:nvPr/>
        </p:nvSpPr>
        <p:spPr>
          <a:xfrm>
            <a:off x="7325594" y="4372889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369122" y="2730301"/>
            <a:ext cx="0" cy="96056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30F7B1B-130F-45BE-BF59-03813743F577}"/>
              </a:ext>
            </a:extLst>
          </p:cNvPr>
          <p:cNvCxnSpPr>
            <a:cxnSpLocks/>
          </p:cNvCxnSpPr>
          <p:nvPr/>
        </p:nvCxnSpPr>
        <p:spPr>
          <a:xfrm>
            <a:off x="9493832" y="4447065"/>
            <a:ext cx="0" cy="897281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8793530-DB82-48AB-96D6-15C91AFCBD64}"/>
              </a:ext>
            </a:extLst>
          </p:cNvPr>
          <p:cNvSpPr txBox="1"/>
          <p:nvPr/>
        </p:nvSpPr>
        <p:spPr>
          <a:xfrm>
            <a:off x="356839" y="480431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2552E77D-B36F-48BB-8634-E6D959477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27" y="2707747"/>
            <a:ext cx="1099644" cy="109964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8403DB24-8FD2-43F0-B6E8-FBD018FF0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4328" y="4269720"/>
            <a:ext cx="1251969" cy="12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07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23036</TotalTime>
  <Words>1212</Words>
  <Application>Microsoft Office PowerPoint</Application>
  <PresentationFormat>Custom</PresentationFormat>
  <Paragraphs>207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Друга проба матуре</vt:lpstr>
      <vt:lpstr>Учесници у процесу пробне матуре</vt:lpstr>
      <vt:lpstr>Slide 20</vt:lpstr>
      <vt:lpstr>Задужења ШМК</vt:lpstr>
      <vt:lpstr>Slide 22</vt:lpstr>
      <vt:lpstr>Једнакост и праведност –  Прилагођавање начина полагања за ученике са сметњама у развоју и инвалидитетом </vt:lpstr>
      <vt:lpstr>Порука и савет за ученике и родитеље </vt:lpstr>
      <vt:lpstr>Хвала на пажњи и подршци!   Желимо Вам пуно успеха на испитима у оквиру пробе државне матуре!   Ваше Министарство просвете!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Ikonomov</dc:creator>
  <cp:lastModifiedBy>Windows User</cp:lastModifiedBy>
  <cp:revision>70</cp:revision>
  <cp:lastPrinted>2022-02-02T15:49:46Z</cp:lastPrinted>
  <dcterms:created xsi:type="dcterms:W3CDTF">2022-01-30T22:21:47Z</dcterms:created>
  <dcterms:modified xsi:type="dcterms:W3CDTF">2023-05-25T07:18:37Z</dcterms:modified>
</cp:coreProperties>
</file>