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revisionInfo.xml" ContentType="application/vnd.ms-powerpoint.revisioninfo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320" r:id="rId5"/>
    <p:sldId id="1975" r:id="rId6"/>
    <p:sldId id="1965" r:id="rId7"/>
    <p:sldId id="1970" r:id="rId8"/>
    <p:sldId id="1976" r:id="rId9"/>
    <p:sldId id="1974" r:id="rId10"/>
    <p:sldId id="1978" r:id="rId11"/>
    <p:sldId id="1983" r:id="rId12"/>
    <p:sldId id="1982" r:id="rId13"/>
    <p:sldId id="1966" r:id="rId14"/>
    <p:sldId id="1979" r:id="rId15"/>
    <p:sldId id="1968" r:id="rId16"/>
    <p:sldId id="19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AE71B5-CD19-4FBA-A6E4-714F0E1D14F6}" v="1489" dt="2023-05-23T09:17:00.967"/>
    <p1510:client id="{5B0C76FC-5711-4FB5-8A75-AFA36A0D12A0}" v="238" dt="2023-05-23T08:34:30.8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-822" y="10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ps.org.rs/" TargetMode="External"/><Relationship Id="rId2" Type="http://schemas.openxmlformats.org/officeDocument/2006/relationships/hyperlink" Target="mailto:zastitaodnasilja@prosveta.gov.rs" TargetMode="External"/><Relationship Id="rId1" Type="http://schemas.openxmlformats.org/officeDocument/2006/relationships/hyperlink" Target="https://cuvamte.gov.rs/" TargetMode="External"/><Relationship Id="rId4" Type="http://schemas.openxmlformats.org/officeDocument/2006/relationships/hyperlink" Target="https://svejeok.rs/savetovanje-u-doba-krize/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ps.org.rs/" TargetMode="External"/><Relationship Id="rId2" Type="http://schemas.openxmlformats.org/officeDocument/2006/relationships/hyperlink" Target="mailto:zastitaodnasilja@prosveta.gov.rs" TargetMode="External"/><Relationship Id="rId1" Type="http://schemas.openxmlformats.org/officeDocument/2006/relationships/hyperlink" Target="https://cuvamte.gov.rs/" TargetMode="External"/><Relationship Id="rId4" Type="http://schemas.openxmlformats.org/officeDocument/2006/relationships/hyperlink" Target="https://svejeok.rs/savetovanje-u-doba-krize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08B04E-0BCC-4307-92EC-57A0BF528CB5}" type="doc">
      <dgm:prSet loTypeId="urn:microsoft.com/office/officeart/2005/8/layout/process4" loCatId="process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F5F4732-1BFF-4453-9908-043C08654817}">
      <dgm:prSet/>
      <dgm:spPr/>
      <dgm:t>
        <a:bodyPr/>
        <a:lstStyle/>
        <a:p>
          <a:pPr rtl="0"/>
          <a:r>
            <a:rPr lang="sr-Cyrl-RS" b="1"/>
            <a:t>Шта рећи родитељима?</a:t>
          </a:r>
          <a:endParaRPr lang="en-US"/>
        </a:p>
      </dgm:t>
    </dgm:pt>
    <dgm:pt modelId="{3607354F-BED8-4C8F-BC1A-6F6E8815AA0D}" type="parTrans" cxnId="{E371087C-6FF8-4EFC-A01F-A99C840FFF4F}">
      <dgm:prSet/>
      <dgm:spPr/>
      <dgm:t>
        <a:bodyPr/>
        <a:lstStyle/>
        <a:p>
          <a:endParaRPr lang="en-US"/>
        </a:p>
      </dgm:t>
    </dgm:pt>
    <dgm:pt modelId="{4A80E26B-1D8D-4FDD-84A9-0F6B5E685B15}" type="sibTrans" cxnId="{E371087C-6FF8-4EFC-A01F-A99C840FFF4F}">
      <dgm:prSet/>
      <dgm:spPr/>
      <dgm:t>
        <a:bodyPr/>
        <a:lstStyle/>
        <a:p>
          <a:endParaRPr lang="en-US"/>
        </a:p>
      </dgm:t>
    </dgm:pt>
    <dgm:pt modelId="{3F40CEA0-7E0A-4B95-930E-F93919F845BC}">
      <dgm:prSet/>
      <dgm:spPr/>
      <dgm:t>
        <a:bodyPr/>
        <a:lstStyle/>
        <a:p>
          <a:pPr rtl="0"/>
          <a:r>
            <a:rPr lang="sr-Cyrl-RS" dirty="0"/>
            <a:t>У мају је почео са радом електронски систем пријаве насиља за грађане, надлежне органе и установе у оквиру Националне платформе „Чувам те“ којoм се превенира насиље које укључује децу.</a:t>
          </a:r>
          <a:endParaRPr lang="en-US" dirty="0"/>
        </a:p>
      </dgm:t>
    </dgm:pt>
    <dgm:pt modelId="{469B7A06-B274-42E7-A0C0-5D0314C2BB9D}" type="parTrans" cxnId="{07363C7E-7B49-4221-8784-A3A411012CD0}">
      <dgm:prSet/>
      <dgm:spPr/>
      <dgm:t>
        <a:bodyPr/>
        <a:lstStyle/>
        <a:p>
          <a:endParaRPr lang="en-US"/>
        </a:p>
      </dgm:t>
    </dgm:pt>
    <dgm:pt modelId="{28B3159D-08B8-43D9-B42D-D816B5C85DBC}" type="sibTrans" cxnId="{07363C7E-7B49-4221-8784-A3A411012CD0}">
      <dgm:prSet/>
      <dgm:spPr/>
      <dgm:t>
        <a:bodyPr/>
        <a:lstStyle/>
        <a:p>
          <a:endParaRPr lang="en-US"/>
        </a:p>
      </dgm:t>
    </dgm:pt>
    <dgm:pt modelId="{120EDCA5-7BC8-49A2-A532-85FBE00B5AA9}">
      <dgm:prSet/>
      <dgm:spPr/>
      <dgm:t>
        <a:bodyPr/>
        <a:lstStyle/>
        <a:p>
          <a:pPr rtl="0"/>
          <a:r>
            <a:rPr lang="sr-Cyrl-RS"/>
            <a:t>Влада Републике Србије је формирањем  платформе  до сада омогућила информисање и обуку 5037 родитеља, 17036 у</a:t>
          </a:r>
          <a:r>
            <a:rPr lang="en-US"/>
            <a:t>чени</a:t>
          </a:r>
          <a:r>
            <a:rPr lang="sr-Cyrl-RS"/>
            <a:t>ка, 38011 наставника и 4844 васпитача и представља одличан образовно-васпитни ресурс.</a:t>
          </a:r>
          <a:endParaRPr lang="en-US"/>
        </a:p>
      </dgm:t>
    </dgm:pt>
    <dgm:pt modelId="{8A68BC0E-5425-46F9-9E8B-E776EDB6967C}" type="parTrans" cxnId="{EDF48C72-ED29-4A61-9C72-282AE0580E49}">
      <dgm:prSet/>
      <dgm:spPr/>
      <dgm:t>
        <a:bodyPr/>
        <a:lstStyle/>
        <a:p>
          <a:endParaRPr lang="en-US"/>
        </a:p>
      </dgm:t>
    </dgm:pt>
    <dgm:pt modelId="{29BDEBF9-45B5-4852-9838-AC119C0FD550}" type="sibTrans" cxnId="{EDF48C72-ED29-4A61-9C72-282AE0580E49}">
      <dgm:prSet/>
      <dgm:spPr/>
      <dgm:t>
        <a:bodyPr/>
        <a:lstStyle/>
        <a:p>
          <a:endParaRPr lang="en-US"/>
        </a:p>
      </dgm:t>
    </dgm:pt>
    <dgm:pt modelId="{B798B1E3-F8D8-47BF-80D8-68B30AB1FC48}" type="pres">
      <dgm:prSet presAssocID="{2508B04E-0BCC-4307-92EC-57A0BF528CB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BFB372-CB11-48B8-A9F2-9CC5137D8100}" type="pres">
      <dgm:prSet presAssocID="{120EDCA5-7BC8-49A2-A532-85FBE00B5AA9}" presName="boxAndChildren" presStyleCnt="0"/>
      <dgm:spPr/>
    </dgm:pt>
    <dgm:pt modelId="{16172544-DE40-4764-B21F-39022F90DF28}" type="pres">
      <dgm:prSet presAssocID="{120EDCA5-7BC8-49A2-A532-85FBE00B5AA9}" presName="parentTextBox" presStyleLbl="node1" presStyleIdx="0" presStyleCnt="3" custLinFactNeighborX="-407" custLinFactNeighborY="-17446"/>
      <dgm:spPr/>
      <dgm:t>
        <a:bodyPr/>
        <a:lstStyle/>
        <a:p>
          <a:endParaRPr lang="en-US"/>
        </a:p>
      </dgm:t>
    </dgm:pt>
    <dgm:pt modelId="{0C3575CA-23F9-4008-8F38-119456CAD87C}" type="pres">
      <dgm:prSet presAssocID="{28B3159D-08B8-43D9-B42D-D816B5C85DBC}" presName="sp" presStyleCnt="0"/>
      <dgm:spPr/>
    </dgm:pt>
    <dgm:pt modelId="{9E853777-55FF-4BEC-AB7B-EF6339FE2DF2}" type="pres">
      <dgm:prSet presAssocID="{3F40CEA0-7E0A-4B95-930E-F93919F845BC}" presName="arrowAndChildren" presStyleCnt="0"/>
      <dgm:spPr/>
    </dgm:pt>
    <dgm:pt modelId="{BE283010-9D19-4F33-9989-D6DE7D790A66}" type="pres">
      <dgm:prSet presAssocID="{3F40CEA0-7E0A-4B95-930E-F93919F845BC}" presName="parentTextArrow" presStyleLbl="node1" presStyleIdx="1" presStyleCnt="3" custLinFactNeighborX="-136" custLinFactNeighborY="-6945"/>
      <dgm:spPr/>
      <dgm:t>
        <a:bodyPr/>
        <a:lstStyle/>
        <a:p>
          <a:endParaRPr lang="en-US"/>
        </a:p>
      </dgm:t>
    </dgm:pt>
    <dgm:pt modelId="{EBB3869A-5599-4F3B-B31A-48AFEDCF9B71}" type="pres">
      <dgm:prSet presAssocID="{4A80E26B-1D8D-4FDD-84A9-0F6B5E685B15}" presName="sp" presStyleCnt="0"/>
      <dgm:spPr/>
    </dgm:pt>
    <dgm:pt modelId="{878F49A0-EC48-4891-A735-EDE5BA1D79CF}" type="pres">
      <dgm:prSet presAssocID="{FF5F4732-1BFF-4453-9908-043C08654817}" presName="arrowAndChildren" presStyleCnt="0"/>
      <dgm:spPr/>
    </dgm:pt>
    <dgm:pt modelId="{F8A4E15E-BCB7-48A4-9C1A-DEC7233C3687}" type="pres">
      <dgm:prSet presAssocID="{FF5F4732-1BFF-4453-9908-043C08654817}" presName="parentTextArrow" presStyleLbl="node1" presStyleIdx="2" presStyleCnt="3" custLinFactNeighborX="-136" custLinFactNeighborY="-7920"/>
      <dgm:spPr/>
      <dgm:t>
        <a:bodyPr/>
        <a:lstStyle/>
        <a:p>
          <a:endParaRPr lang="en-US"/>
        </a:p>
      </dgm:t>
    </dgm:pt>
  </dgm:ptLst>
  <dgm:cxnLst>
    <dgm:cxn modelId="{982E2B17-B512-48BC-A1EA-9AB2452AA90B}" type="presOf" srcId="{3F40CEA0-7E0A-4B95-930E-F93919F845BC}" destId="{BE283010-9D19-4F33-9989-D6DE7D790A66}" srcOrd="0" destOrd="0" presId="urn:microsoft.com/office/officeart/2005/8/layout/process4"/>
    <dgm:cxn modelId="{E371087C-6FF8-4EFC-A01F-A99C840FFF4F}" srcId="{2508B04E-0BCC-4307-92EC-57A0BF528CB5}" destId="{FF5F4732-1BFF-4453-9908-043C08654817}" srcOrd="0" destOrd="0" parTransId="{3607354F-BED8-4C8F-BC1A-6F6E8815AA0D}" sibTransId="{4A80E26B-1D8D-4FDD-84A9-0F6B5E685B15}"/>
    <dgm:cxn modelId="{75A5ECE3-8158-4E4F-8CB1-4B3D2E9F4135}" type="presOf" srcId="{FF5F4732-1BFF-4453-9908-043C08654817}" destId="{F8A4E15E-BCB7-48A4-9C1A-DEC7233C3687}" srcOrd="0" destOrd="0" presId="urn:microsoft.com/office/officeart/2005/8/layout/process4"/>
    <dgm:cxn modelId="{631E3D9A-7E87-43C5-A226-CDE1054499C5}" type="presOf" srcId="{120EDCA5-7BC8-49A2-A532-85FBE00B5AA9}" destId="{16172544-DE40-4764-B21F-39022F90DF28}" srcOrd="0" destOrd="0" presId="urn:microsoft.com/office/officeart/2005/8/layout/process4"/>
    <dgm:cxn modelId="{07363C7E-7B49-4221-8784-A3A411012CD0}" srcId="{2508B04E-0BCC-4307-92EC-57A0BF528CB5}" destId="{3F40CEA0-7E0A-4B95-930E-F93919F845BC}" srcOrd="1" destOrd="0" parTransId="{469B7A06-B274-42E7-A0C0-5D0314C2BB9D}" sibTransId="{28B3159D-08B8-43D9-B42D-D816B5C85DBC}"/>
    <dgm:cxn modelId="{03B7C2F1-8E40-4879-84B4-04E6E075A056}" type="presOf" srcId="{2508B04E-0BCC-4307-92EC-57A0BF528CB5}" destId="{B798B1E3-F8D8-47BF-80D8-68B30AB1FC48}" srcOrd="0" destOrd="0" presId="urn:microsoft.com/office/officeart/2005/8/layout/process4"/>
    <dgm:cxn modelId="{EDF48C72-ED29-4A61-9C72-282AE0580E49}" srcId="{2508B04E-0BCC-4307-92EC-57A0BF528CB5}" destId="{120EDCA5-7BC8-49A2-A532-85FBE00B5AA9}" srcOrd="2" destOrd="0" parTransId="{8A68BC0E-5425-46F9-9E8B-E776EDB6967C}" sibTransId="{29BDEBF9-45B5-4852-9838-AC119C0FD550}"/>
    <dgm:cxn modelId="{D21F33B6-B369-413B-8198-6A95B4F99AD0}" type="presParOf" srcId="{B798B1E3-F8D8-47BF-80D8-68B30AB1FC48}" destId="{52BFB372-CB11-48B8-A9F2-9CC5137D8100}" srcOrd="0" destOrd="0" presId="urn:microsoft.com/office/officeart/2005/8/layout/process4"/>
    <dgm:cxn modelId="{E373F05E-C882-40B3-86B2-4ED0CEB4D1BB}" type="presParOf" srcId="{52BFB372-CB11-48B8-A9F2-9CC5137D8100}" destId="{16172544-DE40-4764-B21F-39022F90DF28}" srcOrd="0" destOrd="0" presId="urn:microsoft.com/office/officeart/2005/8/layout/process4"/>
    <dgm:cxn modelId="{CFD8BCC6-8F03-4A52-AA32-A2433E2B5E2D}" type="presParOf" srcId="{B798B1E3-F8D8-47BF-80D8-68B30AB1FC48}" destId="{0C3575CA-23F9-4008-8F38-119456CAD87C}" srcOrd="1" destOrd="0" presId="urn:microsoft.com/office/officeart/2005/8/layout/process4"/>
    <dgm:cxn modelId="{E6610863-6E63-4EBF-A56D-2FC93CFEDC73}" type="presParOf" srcId="{B798B1E3-F8D8-47BF-80D8-68B30AB1FC48}" destId="{9E853777-55FF-4BEC-AB7B-EF6339FE2DF2}" srcOrd="2" destOrd="0" presId="urn:microsoft.com/office/officeart/2005/8/layout/process4"/>
    <dgm:cxn modelId="{7A6C0CE6-8FD4-475D-9F18-53CAC0C144A2}" type="presParOf" srcId="{9E853777-55FF-4BEC-AB7B-EF6339FE2DF2}" destId="{BE283010-9D19-4F33-9989-D6DE7D790A66}" srcOrd="0" destOrd="0" presId="urn:microsoft.com/office/officeart/2005/8/layout/process4"/>
    <dgm:cxn modelId="{25590409-C452-40F2-AB8A-A9C1586A654D}" type="presParOf" srcId="{B798B1E3-F8D8-47BF-80D8-68B30AB1FC48}" destId="{EBB3869A-5599-4F3B-B31A-48AFEDCF9B71}" srcOrd="3" destOrd="0" presId="urn:microsoft.com/office/officeart/2005/8/layout/process4"/>
    <dgm:cxn modelId="{AA34A258-B1DC-4A66-9AFC-F82CA7DBFBCB}" type="presParOf" srcId="{B798B1E3-F8D8-47BF-80D8-68B30AB1FC48}" destId="{878F49A0-EC48-4891-A735-EDE5BA1D79CF}" srcOrd="4" destOrd="0" presId="urn:microsoft.com/office/officeart/2005/8/layout/process4"/>
    <dgm:cxn modelId="{CE6156FF-EC55-4646-8B9B-F76905DBBDD5}" type="presParOf" srcId="{878F49A0-EC48-4891-A735-EDE5BA1D79CF}" destId="{F8A4E15E-BCB7-48A4-9C1A-DEC7233C368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FA2BBD-E523-4851-8093-0EF042F81679}" type="doc">
      <dgm:prSet loTypeId="urn:microsoft.com/office/officeart/2005/8/layout/default#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39C2F99-8855-4640-86A4-16A1C816438D}">
      <dgm:prSet/>
      <dgm:spPr>
        <a:ln w="3175"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sr-Cyrl-RS" sz="1600" b="1" kern="1200"/>
            <a:t>Психолошка прва помоћ </a:t>
          </a:r>
          <a:endParaRPr lang="en-US" sz="1600" kern="1200" dirty="0"/>
        </a:p>
      </dgm:t>
    </dgm:pt>
    <dgm:pt modelId="{D5A1D5FD-F9F2-4CF5-8D0D-CF5C18036200}" type="parTrans" cxnId="{6A03CBE1-56A1-4244-B97A-AF7983DCF9D6}">
      <dgm:prSet/>
      <dgm:spPr/>
      <dgm:t>
        <a:bodyPr/>
        <a:lstStyle/>
        <a:p>
          <a:endParaRPr lang="en-US"/>
        </a:p>
      </dgm:t>
    </dgm:pt>
    <dgm:pt modelId="{8F7BCCE5-DD9B-4258-8D90-3E20F3270657}" type="sibTrans" cxnId="{6A03CBE1-56A1-4244-B97A-AF7983DCF9D6}">
      <dgm:prSet/>
      <dgm:spPr/>
      <dgm:t>
        <a:bodyPr/>
        <a:lstStyle/>
        <a:p>
          <a:endParaRPr lang="en-US"/>
        </a:p>
      </dgm:t>
    </dgm:pt>
    <dgm:pt modelId="{10C0F8B6-92BF-4A49-9E83-7B8334FA3FCB}">
      <dgm:prSet custT="1"/>
      <dgm:spPr>
        <a:ln w="3175"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sr-Cyrl-RS" sz="11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Психолошка прва помоћ представља први одговор на кризну ситуацију са циљем обезбеђивања сигурности и заштите, стабилизовања особа које су преживеле кризну ситуацију и повезивања са сервисима за помоћ.</a:t>
          </a:r>
          <a:r>
            <a:rPr lang="en-US" sz="11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 ​</a:t>
          </a:r>
        </a:p>
      </dgm:t>
    </dgm:pt>
    <dgm:pt modelId="{35FC3243-120D-40C5-B400-AD3A5AE48A40}" type="parTrans" cxnId="{D86A62BC-EE0A-4028-8BD7-6835CA244BA4}">
      <dgm:prSet/>
      <dgm:spPr/>
      <dgm:t>
        <a:bodyPr/>
        <a:lstStyle/>
        <a:p>
          <a:endParaRPr lang="en-US"/>
        </a:p>
      </dgm:t>
    </dgm:pt>
    <dgm:pt modelId="{07EE85AB-2C94-40A4-9F06-AB53548B2C94}" type="sibTrans" cxnId="{D86A62BC-EE0A-4028-8BD7-6835CA244BA4}">
      <dgm:prSet/>
      <dgm:spPr/>
      <dgm:t>
        <a:bodyPr/>
        <a:lstStyle/>
        <a:p>
          <a:endParaRPr lang="en-US"/>
        </a:p>
      </dgm:t>
    </dgm:pt>
    <dgm:pt modelId="{DC82A286-13AA-4605-93FE-B14FCBE1832A}">
      <dgm:prSet custT="1"/>
      <dgm:spPr>
        <a:ln w="3175"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sr-Cyrl-RS" sz="11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 Основни принципи су: </a:t>
          </a:r>
          <a:endParaRPr lang="en-US" sz="1100" b="0" kern="1200" dirty="0">
            <a:solidFill>
              <a:prstClr val="black"/>
            </a:solidFill>
            <a:latin typeface="Univers-Black"/>
            <a:ea typeface="+mn-ea"/>
            <a:cs typeface="+mn-cs"/>
          </a:endParaRPr>
        </a:p>
      </dgm:t>
    </dgm:pt>
    <dgm:pt modelId="{614ACE57-F688-4EA9-BE5F-AF4E480D8FCD}" type="parTrans" cxnId="{9CA9BFC9-B9D1-4952-92CF-9C4679E7A43F}">
      <dgm:prSet/>
      <dgm:spPr/>
      <dgm:t>
        <a:bodyPr/>
        <a:lstStyle/>
        <a:p>
          <a:endParaRPr lang="en-US"/>
        </a:p>
      </dgm:t>
    </dgm:pt>
    <dgm:pt modelId="{485C6F7B-700C-41CA-B0B3-6D57DD7AEDAB}" type="sibTrans" cxnId="{9CA9BFC9-B9D1-4952-92CF-9C4679E7A43F}">
      <dgm:prSet/>
      <dgm:spPr/>
      <dgm:t>
        <a:bodyPr/>
        <a:lstStyle/>
        <a:p>
          <a:endParaRPr lang="en-US"/>
        </a:p>
      </dgm:t>
    </dgm:pt>
    <dgm:pt modelId="{0B794176-8D8A-4BC0-B6BC-98EA560E2408}">
      <dgm:prSet custT="1"/>
      <dgm:spPr>
        <a:ln w="3175"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1) </a:t>
          </a:r>
          <a:r>
            <a:rPr lang="sr-Cyrl-RS" sz="1600" b="0" kern="1200" dirty="0">
              <a:solidFill>
                <a:schemeClr val="tx1"/>
              </a:solidFill>
              <a:latin typeface="Univers-Black"/>
              <a:ea typeface="+mn-ea"/>
              <a:cs typeface="+mn-cs"/>
            </a:rPr>
            <a:t>враћање осећања </a:t>
          </a:r>
          <a:r>
            <a:rPr lang="sr-Cyrl-R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сигурности</a:t>
          </a:r>
          <a:r>
            <a:rPr lang="sr-Cyrl-RS" sz="1600" b="0" kern="1200" dirty="0">
              <a:solidFill>
                <a:schemeClr val="tx1"/>
              </a:solidFill>
              <a:latin typeface="Univers-Black"/>
              <a:ea typeface="+mn-ea"/>
              <a:cs typeface="+mn-cs"/>
            </a:rPr>
            <a:t> и безбедности</a:t>
          </a:r>
          <a:r>
            <a:rPr lang="en-US" sz="1600" b="0" kern="1200" dirty="0">
              <a:solidFill>
                <a:schemeClr val="tx1"/>
              </a:solidFill>
              <a:latin typeface="Univers-Black"/>
              <a:ea typeface="+mn-ea"/>
              <a:cs typeface="+mn-cs"/>
            </a:rPr>
            <a:t>, </a:t>
          </a:r>
        </a:p>
      </dgm:t>
    </dgm:pt>
    <dgm:pt modelId="{DE5520A9-A1B5-4A01-95D3-4FC45751CA69}" type="parTrans" cxnId="{ADD05F7E-E423-41F4-9BAC-45388487237B}">
      <dgm:prSet/>
      <dgm:spPr/>
      <dgm:t>
        <a:bodyPr/>
        <a:lstStyle/>
        <a:p>
          <a:endParaRPr lang="en-US"/>
        </a:p>
      </dgm:t>
    </dgm:pt>
    <dgm:pt modelId="{2C950097-0F34-4AF3-AC26-10AD6DEAD5E0}" type="sibTrans" cxnId="{ADD05F7E-E423-41F4-9BAC-45388487237B}">
      <dgm:prSet/>
      <dgm:spPr/>
      <dgm:t>
        <a:bodyPr/>
        <a:lstStyle/>
        <a:p>
          <a:endParaRPr lang="en-US"/>
        </a:p>
      </dgm:t>
    </dgm:pt>
    <dgm:pt modelId="{B9EBFB39-A9D9-4681-B8A4-793F596C3EDE}">
      <dgm:prSet custT="1"/>
      <dgm:spPr>
        <a:ln w="3175"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2) </a:t>
          </a:r>
          <a:r>
            <a:rPr lang="sr-Cyrl-R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смиривање, враћање контроле над самим собом и својим окружењем, </a:t>
          </a:r>
          <a:endParaRPr lang="en-US" sz="1600" b="0" kern="1200" dirty="0">
            <a:solidFill>
              <a:prstClr val="black"/>
            </a:solidFill>
            <a:latin typeface="Univers-Black"/>
            <a:ea typeface="+mn-ea"/>
            <a:cs typeface="+mn-cs"/>
          </a:endParaRPr>
        </a:p>
      </dgm:t>
    </dgm:pt>
    <dgm:pt modelId="{850AD76C-9A59-44CB-ADCC-4AF44F25EFA3}" type="parTrans" cxnId="{F4BC191C-51CA-42B9-9B5A-9A9BE6379CE4}">
      <dgm:prSet/>
      <dgm:spPr/>
      <dgm:t>
        <a:bodyPr/>
        <a:lstStyle/>
        <a:p>
          <a:endParaRPr lang="en-US"/>
        </a:p>
      </dgm:t>
    </dgm:pt>
    <dgm:pt modelId="{BCD8809C-5367-44B5-A2C1-F597F3B46C1E}" type="sibTrans" cxnId="{F4BC191C-51CA-42B9-9B5A-9A9BE6379CE4}">
      <dgm:prSet/>
      <dgm:spPr/>
      <dgm:t>
        <a:bodyPr/>
        <a:lstStyle/>
        <a:p>
          <a:endParaRPr lang="en-US"/>
        </a:p>
      </dgm:t>
    </dgm:pt>
    <dgm:pt modelId="{2EA1C3CE-BEE3-45A1-9827-64A26643F8F1}">
      <dgm:prSet custT="1"/>
      <dgm:spPr>
        <a:ln w="3175"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3) </a:t>
          </a:r>
          <a:r>
            <a:rPr lang="sr-Cyrl-R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повратак осећања припадања својој групи</a:t>
          </a:r>
          <a:r>
            <a:rPr lang="en-U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,</a:t>
          </a:r>
          <a:r>
            <a:rPr lang="sr-Cyrl-R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 одељењу, школи</a:t>
          </a:r>
          <a:r>
            <a:rPr lang="en-U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 </a:t>
          </a:r>
        </a:p>
      </dgm:t>
    </dgm:pt>
    <dgm:pt modelId="{CE177948-2880-430E-86A8-75D159178737}" type="parTrans" cxnId="{FD2F5BAA-0B1F-43A1-945C-7CD5E0774B9F}">
      <dgm:prSet/>
      <dgm:spPr/>
      <dgm:t>
        <a:bodyPr/>
        <a:lstStyle/>
        <a:p>
          <a:endParaRPr lang="en-US"/>
        </a:p>
      </dgm:t>
    </dgm:pt>
    <dgm:pt modelId="{43200962-D4C9-4CE9-B6DC-2CC50E763FF6}" type="sibTrans" cxnId="{FD2F5BAA-0B1F-43A1-945C-7CD5E0774B9F}">
      <dgm:prSet/>
      <dgm:spPr/>
      <dgm:t>
        <a:bodyPr/>
        <a:lstStyle/>
        <a:p>
          <a:endParaRPr lang="en-US"/>
        </a:p>
      </dgm:t>
    </dgm:pt>
    <dgm:pt modelId="{0E563701-C509-4F1C-9D33-8C91C714B5B7}">
      <dgm:prSet custT="1"/>
      <dgm:spPr>
        <a:ln w="3175"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4) </a:t>
          </a:r>
          <a:r>
            <a:rPr lang="sr-Cyrl-R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подстицање наде и позитивног виђења будућности</a:t>
          </a:r>
          <a:r>
            <a:rPr lang="en-U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, </a:t>
          </a:r>
        </a:p>
      </dgm:t>
    </dgm:pt>
    <dgm:pt modelId="{5ADB1F59-D456-4F68-86EE-E65C748ECF81}" type="parTrans" cxnId="{1C7F3EC9-C252-44EB-910C-4EAD7A3A5A36}">
      <dgm:prSet/>
      <dgm:spPr/>
      <dgm:t>
        <a:bodyPr/>
        <a:lstStyle/>
        <a:p>
          <a:endParaRPr lang="en-US"/>
        </a:p>
      </dgm:t>
    </dgm:pt>
    <dgm:pt modelId="{FE7A835F-A55E-4107-A938-406B847CFC4C}" type="sibTrans" cxnId="{1C7F3EC9-C252-44EB-910C-4EAD7A3A5A36}">
      <dgm:prSet/>
      <dgm:spPr/>
      <dgm:t>
        <a:bodyPr/>
        <a:lstStyle/>
        <a:p>
          <a:endParaRPr lang="en-US"/>
        </a:p>
      </dgm:t>
    </dgm:pt>
    <dgm:pt modelId="{5506F04F-4993-4205-B240-E5CF61952BDA}">
      <dgm:prSet custT="1"/>
      <dgm:spPr>
        <a:ln w="3175"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5) </a:t>
          </a:r>
          <a:r>
            <a:rPr lang="sr-Cyrl-R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поновно успостављање ефикасности  </a:t>
          </a:r>
          <a:r>
            <a:rPr lang="en-U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 </a:t>
          </a:r>
          <a:r>
            <a:rPr lang="en-US" sz="1600" b="0" i="0" kern="1200" dirty="0"/>
            <a:t>​</a:t>
          </a:r>
          <a:endParaRPr lang="en-US" sz="1600" kern="1200" dirty="0"/>
        </a:p>
      </dgm:t>
    </dgm:pt>
    <dgm:pt modelId="{8E6A5F82-7E77-4DAC-A7F5-978A84ED2C0A}" type="parTrans" cxnId="{AD2D889A-C29E-4C1B-81F0-66BB69350B2A}">
      <dgm:prSet/>
      <dgm:spPr/>
      <dgm:t>
        <a:bodyPr/>
        <a:lstStyle/>
        <a:p>
          <a:endParaRPr lang="en-US"/>
        </a:p>
      </dgm:t>
    </dgm:pt>
    <dgm:pt modelId="{598F3EEE-DB04-4B40-8711-2DEA15BEF4CD}" type="sibTrans" cxnId="{AD2D889A-C29E-4C1B-81F0-66BB69350B2A}">
      <dgm:prSet/>
      <dgm:spPr/>
      <dgm:t>
        <a:bodyPr/>
        <a:lstStyle/>
        <a:p>
          <a:endParaRPr lang="en-US"/>
        </a:p>
      </dgm:t>
    </dgm:pt>
    <dgm:pt modelId="{2C4DCA1B-838E-4BB6-94F6-86C84C18FB38}" type="pres">
      <dgm:prSet presAssocID="{25FA2BBD-E523-4851-8093-0EF042F8167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5F6A33-7DF9-4F46-883C-11013AD4B977}" type="pres">
      <dgm:prSet presAssocID="{839C2F99-8855-4640-86A4-16A1C816438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5E4D68-0CB5-4415-A112-BC097B7E75E9}" type="pres">
      <dgm:prSet presAssocID="{8F7BCCE5-DD9B-4258-8D90-3E20F3270657}" presName="sibTrans" presStyleCnt="0"/>
      <dgm:spPr/>
    </dgm:pt>
    <dgm:pt modelId="{01514FC3-A366-4BC7-84E0-FEBA6479FC55}" type="pres">
      <dgm:prSet presAssocID="{0B794176-8D8A-4BC0-B6BC-98EA560E240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C78761-DD5E-4AEC-B1ED-27C73CEE050B}" type="pres">
      <dgm:prSet presAssocID="{2C950097-0F34-4AF3-AC26-10AD6DEAD5E0}" presName="sibTrans" presStyleCnt="0"/>
      <dgm:spPr/>
    </dgm:pt>
    <dgm:pt modelId="{96EDE1F5-7F50-48CA-AA2E-3629CC3A6DFD}" type="pres">
      <dgm:prSet presAssocID="{B9EBFB39-A9D9-4681-B8A4-793F596C3ED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E6299F-6062-41D3-9073-04C6E64F831E}" type="pres">
      <dgm:prSet presAssocID="{BCD8809C-5367-44B5-A2C1-F597F3B46C1E}" presName="sibTrans" presStyleCnt="0"/>
      <dgm:spPr/>
    </dgm:pt>
    <dgm:pt modelId="{A141EFE1-8049-4512-BCCF-40AAA2530646}" type="pres">
      <dgm:prSet presAssocID="{2EA1C3CE-BEE3-45A1-9827-64A26643F8F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12425E-237A-400F-9356-14403CB71590}" type="pres">
      <dgm:prSet presAssocID="{43200962-D4C9-4CE9-B6DC-2CC50E763FF6}" presName="sibTrans" presStyleCnt="0"/>
      <dgm:spPr/>
    </dgm:pt>
    <dgm:pt modelId="{62452D83-2E8B-4F07-A108-2D79019EFE4B}" type="pres">
      <dgm:prSet presAssocID="{0E563701-C509-4F1C-9D33-8C91C714B5B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94D1D6-8861-46A8-96EC-6003DF9C38D6}" type="pres">
      <dgm:prSet presAssocID="{FE7A835F-A55E-4107-A938-406B847CFC4C}" presName="sibTrans" presStyleCnt="0"/>
      <dgm:spPr/>
    </dgm:pt>
    <dgm:pt modelId="{B96DD77B-B57B-46A9-A8E5-7A9F804C4E6A}" type="pres">
      <dgm:prSet presAssocID="{5506F04F-4993-4205-B240-E5CF61952BD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46BC27-DFEF-47D6-AAB2-AA0966A6F46B}" type="presOf" srcId="{DC82A286-13AA-4605-93FE-B14FCBE1832A}" destId="{ED5F6A33-7DF9-4F46-883C-11013AD4B977}" srcOrd="0" destOrd="2" presId="urn:microsoft.com/office/officeart/2005/8/layout/default#1"/>
    <dgm:cxn modelId="{D7A908CC-E3C1-443A-BBD6-93A08167A0E0}" type="presOf" srcId="{25FA2BBD-E523-4851-8093-0EF042F81679}" destId="{2C4DCA1B-838E-4BB6-94F6-86C84C18FB38}" srcOrd="0" destOrd="0" presId="urn:microsoft.com/office/officeart/2005/8/layout/default#1"/>
    <dgm:cxn modelId="{ADD05F7E-E423-41F4-9BAC-45388487237B}" srcId="{25FA2BBD-E523-4851-8093-0EF042F81679}" destId="{0B794176-8D8A-4BC0-B6BC-98EA560E2408}" srcOrd="1" destOrd="0" parTransId="{DE5520A9-A1B5-4A01-95D3-4FC45751CA69}" sibTransId="{2C950097-0F34-4AF3-AC26-10AD6DEAD5E0}"/>
    <dgm:cxn modelId="{AD2D889A-C29E-4C1B-81F0-66BB69350B2A}" srcId="{25FA2BBD-E523-4851-8093-0EF042F81679}" destId="{5506F04F-4993-4205-B240-E5CF61952BDA}" srcOrd="5" destOrd="0" parTransId="{8E6A5F82-7E77-4DAC-A7F5-978A84ED2C0A}" sibTransId="{598F3EEE-DB04-4B40-8711-2DEA15BEF4CD}"/>
    <dgm:cxn modelId="{D86A62BC-EE0A-4028-8BD7-6835CA244BA4}" srcId="{839C2F99-8855-4640-86A4-16A1C816438D}" destId="{10C0F8B6-92BF-4A49-9E83-7B8334FA3FCB}" srcOrd="0" destOrd="0" parTransId="{35FC3243-120D-40C5-B400-AD3A5AE48A40}" sibTransId="{07EE85AB-2C94-40A4-9F06-AB53548B2C94}"/>
    <dgm:cxn modelId="{31715527-8E50-4281-997A-FDD28C20104C}" type="presOf" srcId="{10C0F8B6-92BF-4A49-9E83-7B8334FA3FCB}" destId="{ED5F6A33-7DF9-4F46-883C-11013AD4B977}" srcOrd="0" destOrd="1" presId="urn:microsoft.com/office/officeart/2005/8/layout/default#1"/>
    <dgm:cxn modelId="{77F6E8DD-B718-44C0-8A56-34CB4CCEB1D6}" type="presOf" srcId="{0B794176-8D8A-4BC0-B6BC-98EA560E2408}" destId="{01514FC3-A366-4BC7-84E0-FEBA6479FC55}" srcOrd="0" destOrd="0" presId="urn:microsoft.com/office/officeart/2005/8/layout/default#1"/>
    <dgm:cxn modelId="{78539B13-40C4-4B91-8AEC-E1EBFB6B6B0E}" type="presOf" srcId="{839C2F99-8855-4640-86A4-16A1C816438D}" destId="{ED5F6A33-7DF9-4F46-883C-11013AD4B977}" srcOrd="0" destOrd="0" presId="urn:microsoft.com/office/officeart/2005/8/layout/default#1"/>
    <dgm:cxn modelId="{F75280CA-4F30-4575-89A1-33426064811D}" type="presOf" srcId="{2EA1C3CE-BEE3-45A1-9827-64A26643F8F1}" destId="{A141EFE1-8049-4512-BCCF-40AAA2530646}" srcOrd="0" destOrd="0" presId="urn:microsoft.com/office/officeart/2005/8/layout/default#1"/>
    <dgm:cxn modelId="{F4BC191C-51CA-42B9-9B5A-9A9BE6379CE4}" srcId="{25FA2BBD-E523-4851-8093-0EF042F81679}" destId="{B9EBFB39-A9D9-4681-B8A4-793F596C3EDE}" srcOrd="2" destOrd="0" parTransId="{850AD76C-9A59-44CB-ADCC-4AF44F25EFA3}" sibTransId="{BCD8809C-5367-44B5-A2C1-F597F3B46C1E}"/>
    <dgm:cxn modelId="{9CA9BFC9-B9D1-4952-92CF-9C4679E7A43F}" srcId="{839C2F99-8855-4640-86A4-16A1C816438D}" destId="{DC82A286-13AA-4605-93FE-B14FCBE1832A}" srcOrd="1" destOrd="0" parTransId="{614ACE57-F688-4EA9-BE5F-AF4E480D8FCD}" sibTransId="{485C6F7B-700C-41CA-B0B3-6D57DD7AEDAB}"/>
    <dgm:cxn modelId="{1CD58C7F-98E3-433C-958B-2B9513179CD2}" type="presOf" srcId="{5506F04F-4993-4205-B240-E5CF61952BDA}" destId="{B96DD77B-B57B-46A9-A8E5-7A9F804C4E6A}" srcOrd="0" destOrd="0" presId="urn:microsoft.com/office/officeart/2005/8/layout/default#1"/>
    <dgm:cxn modelId="{6A03CBE1-56A1-4244-B97A-AF7983DCF9D6}" srcId="{25FA2BBD-E523-4851-8093-0EF042F81679}" destId="{839C2F99-8855-4640-86A4-16A1C816438D}" srcOrd="0" destOrd="0" parTransId="{D5A1D5FD-F9F2-4CF5-8D0D-CF5C18036200}" sibTransId="{8F7BCCE5-DD9B-4258-8D90-3E20F3270657}"/>
    <dgm:cxn modelId="{1C7F3EC9-C252-44EB-910C-4EAD7A3A5A36}" srcId="{25FA2BBD-E523-4851-8093-0EF042F81679}" destId="{0E563701-C509-4F1C-9D33-8C91C714B5B7}" srcOrd="4" destOrd="0" parTransId="{5ADB1F59-D456-4F68-86EE-E65C748ECF81}" sibTransId="{FE7A835F-A55E-4107-A938-406B847CFC4C}"/>
    <dgm:cxn modelId="{FD2F5BAA-0B1F-43A1-945C-7CD5E0774B9F}" srcId="{25FA2BBD-E523-4851-8093-0EF042F81679}" destId="{2EA1C3CE-BEE3-45A1-9827-64A26643F8F1}" srcOrd="3" destOrd="0" parTransId="{CE177948-2880-430E-86A8-75D159178737}" sibTransId="{43200962-D4C9-4CE9-B6DC-2CC50E763FF6}"/>
    <dgm:cxn modelId="{CD36D530-C663-4D38-8EE1-0D13D95289DF}" type="presOf" srcId="{B9EBFB39-A9D9-4681-B8A4-793F596C3EDE}" destId="{96EDE1F5-7F50-48CA-AA2E-3629CC3A6DFD}" srcOrd="0" destOrd="0" presId="urn:microsoft.com/office/officeart/2005/8/layout/default#1"/>
    <dgm:cxn modelId="{1DCE1B90-DD39-449D-996D-05B9259FC56D}" type="presOf" srcId="{0E563701-C509-4F1C-9D33-8C91C714B5B7}" destId="{62452D83-2E8B-4F07-A108-2D79019EFE4B}" srcOrd="0" destOrd="0" presId="urn:microsoft.com/office/officeart/2005/8/layout/default#1"/>
    <dgm:cxn modelId="{4FE49CDE-6FE0-4D6A-8213-200E39F9F06F}" type="presParOf" srcId="{2C4DCA1B-838E-4BB6-94F6-86C84C18FB38}" destId="{ED5F6A33-7DF9-4F46-883C-11013AD4B977}" srcOrd="0" destOrd="0" presId="urn:microsoft.com/office/officeart/2005/8/layout/default#1"/>
    <dgm:cxn modelId="{ED2C3536-97F8-4F67-B1A9-1331FBA29787}" type="presParOf" srcId="{2C4DCA1B-838E-4BB6-94F6-86C84C18FB38}" destId="{505E4D68-0CB5-4415-A112-BC097B7E75E9}" srcOrd="1" destOrd="0" presId="urn:microsoft.com/office/officeart/2005/8/layout/default#1"/>
    <dgm:cxn modelId="{3F317C54-BFF9-4C4A-B3E5-2B694CCF42BD}" type="presParOf" srcId="{2C4DCA1B-838E-4BB6-94F6-86C84C18FB38}" destId="{01514FC3-A366-4BC7-84E0-FEBA6479FC55}" srcOrd="2" destOrd="0" presId="urn:microsoft.com/office/officeart/2005/8/layout/default#1"/>
    <dgm:cxn modelId="{FFB6A138-A04D-4F18-9CF0-330E4651B940}" type="presParOf" srcId="{2C4DCA1B-838E-4BB6-94F6-86C84C18FB38}" destId="{12C78761-DD5E-4AEC-B1ED-27C73CEE050B}" srcOrd="3" destOrd="0" presId="urn:microsoft.com/office/officeart/2005/8/layout/default#1"/>
    <dgm:cxn modelId="{CDF57EBC-9845-4F70-92C8-2C08281C9203}" type="presParOf" srcId="{2C4DCA1B-838E-4BB6-94F6-86C84C18FB38}" destId="{96EDE1F5-7F50-48CA-AA2E-3629CC3A6DFD}" srcOrd="4" destOrd="0" presId="urn:microsoft.com/office/officeart/2005/8/layout/default#1"/>
    <dgm:cxn modelId="{FE1C5CBF-9F05-47C8-A953-AA9287770E71}" type="presParOf" srcId="{2C4DCA1B-838E-4BB6-94F6-86C84C18FB38}" destId="{32E6299F-6062-41D3-9073-04C6E64F831E}" srcOrd="5" destOrd="0" presId="urn:microsoft.com/office/officeart/2005/8/layout/default#1"/>
    <dgm:cxn modelId="{3835B106-A2A5-409D-9E7D-8184233945BD}" type="presParOf" srcId="{2C4DCA1B-838E-4BB6-94F6-86C84C18FB38}" destId="{A141EFE1-8049-4512-BCCF-40AAA2530646}" srcOrd="6" destOrd="0" presId="urn:microsoft.com/office/officeart/2005/8/layout/default#1"/>
    <dgm:cxn modelId="{79D1B7AD-02D6-420F-ADB0-5B1BF24E59FD}" type="presParOf" srcId="{2C4DCA1B-838E-4BB6-94F6-86C84C18FB38}" destId="{1412425E-237A-400F-9356-14403CB71590}" srcOrd="7" destOrd="0" presId="urn:microsoft.com/office/officeart/2005/8/layout/default#1"/>
    <dgm:cxn modelId="{11E5540C-97DA-4E37-87DB-72B25AF03F24}" type="presParOf" srcId="{2C4DCA1B-838E-4BB6-94F6-86C84C18FB38}" destId="{62452D83-2E8B-4F07-A108-2D79019EFE4B}" srcOrd="8" destOrd="0" presId="urn:microsoft.com/office/officeart/2005/8/layout/default#1"/>
    <dgm:cxn modelId="{06DED544-33F1-4331-8CD3-7C9DEE32EA19}" type="presParOf" srcId="{2C4DCA1B-838E-4BB6-94F6-86C84C18FB38}" destId="{2594D1D6-8861-46A8-96EC-6003DF9C38D6}" srcOrd="9" destOrd="0" presId="urn:microsoft.com/office/officeart/2005/8/layout/default#1"/>
    <dgm:cxn modelId="{5A862F40-DFF7-4992-913F-F07B96F3F722}" type="presParOf" srcId="{2C4DCA1B-838E-4BB6-94F6-86C84C18FB38}" destId="{B96DD77B-B57B-46A9-A8E5-7A9F804C4E6A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9D78D1-B52E-4B33-9B5B-659C6439DD8A}" type="doc">
      <dgm:prSet loTypeId="urn:microsoft.com/office/officeart/2005/8/layout/default#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E85DCCD9-2922-4994-BEEC-ACD4FEDCF336}">
      <dgm:prSet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rtl="0"/>
          <a:r>
            <a:rPr lang="sr-Cyrl-RS" b="1"/>
            <a:t>Контакти за подршку</a:t>
          </a:r>
          <a:r>
            <a:rPr lang="sr-Latn-RS" b="1"/>
            <a:t>:</a:t>
          </a:r>
          <a:endParaRPr lang="en-US"/>
        </a:p>
      </dgm:t>
    </dgm:pt>
    <dgm:pt modelId="{5272E60D-9158-4F95-A10E-1C388DA5338E}" type="parTrans" cxnId="{906B3CDD-2676-41E9-A7C7-D011CFEEC789}">
      <dgm:prSet/>
      <dgm:spPr/>
      <dgm:t>
        <a:bodyPr/>
        <a:lstStyle/>
        <a:p>
          <a:endParaRPr lang="en-US"/>
        </a:p>
      </dgm:t>
    </dgm:pt>
    <dgm:pt modelId="{D6D170C7-F514-49EF-8BE6-7BBC934B602A}" type="sibTrans" cxnId="{906B3CDD-2676-41E9-A7C7-D011CFEEC789}">
      <dgm:prSet/>
      <dgm:spPr/>
      <dgm:t>
        <a:bodyPr/>
        <a:lstStyle/>
        <a:p>
          <a:endParaRPr lang="en-US"/>
        </a:p>
      </dgm:t>
    </dgm:pt>
    <dgm:pt modelId="{701475AA-DC3E-4CAD-9970-141B956B2541}">
      <dgm:prSet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rtl="0"/>
          <a:r>
            <a:rPr lang="sr-Cyrl-RS" b="1"/>
            <a:t>Платформа Министарства просвете </a:t>
          </a:r>
          <a:r>
            <a:rPr lang="sr-Cyrl-RS" b="1">
              <a:hlinkClick xmlns:r="http://schemas.openxmlformats.org/officeDocument/2006/relationships" r:id="rId1"/>
            </a:rPr>
            <a:t>Чувам те </a:t>
          </a:r>
          <a:r>
            <a:rPr lang="sr-Cyrl-RS" b="1"/>
            <a:t>(</a:t>
          </a:r>
          <a:r>
            <a:rPr lang="en-US" b="1"/>
            <a:t>cuvamte.gov.rs</a:t>
          </a:r>
          <a:r>
            <a:rPr lang="sr-Cyrl-RS" b="1"/>
            <a:t>)– где можете пријавити сваку врсту насиља у школи</a:t>
          </a:r>
          <a:endParaRPr lang="en-US"/>
        </a:p>
      </dgm:t>
    </dgm:pt>
    <dgm:pt modelId="{52EEFF72-FEC8-4DE9-9B69-C908B6EE5870}" type="parTrans" cxnId="{527FA33D-83DE-43E3-A557-6FCD9E91A23F}">
      <dgm:prSet/>
      <dgm:spPr/>
      <dgm:t>
        <a:bodyPr/>
        <a:lstStyle/>
        <a:p>
          <a:endParaRPr lang="en-US"/>
        </a:p>
      </dgm:t>
    </dgm:pt>
    <dgm:pt modelId="{9D9480C0-1056-42F1-889A-9C44B668B5BB}" type="sibTrans" cxnId="{527FA33D-83DE-43E3-A557-6FCD9E91A23F}">
      <dgm:prSet/>
      <dgm:spPr/>
      <dgm:t>
        <a:bodyPr/>
        <a:lstStyle/>
        <a:p>
          <a:endParaRPr lang="en-US"/>
        </a:p>
      </dgm:t>
    </dgm:pt>
    <dgm:pt modelId="{2487D314-EA95-48E2-A7D4-79C0B05D34E7}">
      <dgm:prSet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rtl="0"/>
          <a:r>
            <a:rPr lang="sr-Cyrl-RS" b="1"/>
            <a:t>СОС телефон Министарства просвете 0800 200 201 (од 8-15,30 часова), </a:t>
          </a:r>
          <a:r>
            <a:rPr lang="en-US" b="1">
              <a:hlinkClick xmlns:r="http://schemas.openxmlformats.org/officeDocument/2006/relationships" r:id="rId2"/>
            </a:rPr>
            <a:t>zastitaodnasilja@prosveta.gov.rs</a:t>
          </a:r>
          <a:r>
            <a:rPr lang="en-US" b="1"/>
            <a:t> </a:t>
          </a:r>
          <a:endParaRPr lang="en-US"/>
        </a:p>
      </dgm:t>
    </dgm:pt>
    <dgm:pt modelId="{5F42F0FC-B7E1-4DEF-8809-1DD29F1A2783}" type="parTrans" cxnId="{8107B02B-96D3-4046-9751-535FDBFECF4E}">
      <dgm:prSet/>
      <dgm:spPr/>
      <dgm:t>
        <a:bodyPr/>
        <a:lstStyle/>
        <a:p>
          <a:endParaRPr lang="en-US"/>
        </a:p>
      </dgm:t>
    </dgm:pt>
    <dgm:pt modelId="{E2C392C8-69C8-4F08-A7E8-541CBDA72CC3}" type="sibTrans" cxnId="{8107B02B-96D3-4046-9751-535FDBFECF4E}">
      <dgm:prSet/>
      <dgm:spPr/>
      <dgm:t>
        <a:bodyPr/>
        <a:lstStyle/>
        <a:p>
          <a:endParaRPr lang="en-US"/>
        </a:p>
      </dgm:t>
    </dgm:pt>
    <dgm:pt modelId="{8D7A49E4-6A37-4614-9946-1D27D2E5577C}">
      <dgm:prSet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rtl="0"/>
          <a:r>
            <a:rPr lang="sr-Cyrl-RS" b="1"/>
            <a:t>Институт за ментално здравље 063 868 17 57 / 063 868 22 17</a:t>
          </a:r>
          <a:endParaRPr lang="en-US"/>
        </a:p>
      </dgm:t>
    </dgm:pt>
    <dgm:pt modelId="{7D0DB5EC-F0FF-42CF-ABD5-0E458E08EB5B}" type="parTrans" cxnId="{7A7A9EBE-F8E1-4A74-8CEE-90F1FCD066B3}">
      <dgm:prSet/>
      <dgm:spPr/>
      <dgm:t>
        <a:bodyPr/>
        <a:lstStyle/>
        <a:p>
          <a:endParaRPr lang="en-US"/>
        </a:p>
      </dgm:t>
    </dgm:pt>
    <dgm:pt modelId="{6CF2308D-A7C2-44C1-BFE3-2321D7F3E526}" type="sibTrans" cxnId="{7A7A9EBE-F8E1-4A74-8CEE-90F1FCD066B3}">
      <dgm:prSet/>
      <dgm:spPr/>
      <dgm:t>
        <a:bodyPr/>
        <a:lstStyle/>
        <a:p>
          <a:endParaRPr lang="en-US"/>
        </a:p>
      </dgm:t>
    </dgm:pt>
    <dgm:pt modelId="{67E6F40A-7CF6-4A9A-B484-8A5DB9BD5776}">
      <dgm:prSet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rtl="0"/>
          <a:r>
            <a:rPr lang="sr-Cyrl-RS" b="1"/>
            <a:t>Онлајн подршка Друштва психолога </a:t>
          </a:r>
          <a:r>
            <a:rPr lang="en-US" b="1">
              <a:hlinkClick xmlns:r="http://schemas.openxmlformats.org/officeDocument/2006/relationships" r:id="rId3"/>
            </a:rPr>
            <a:t>www.dps.org.rs</a:t>
          </a:r>
          <a:r>
            <a:rPr lang="en-US" b="1"/>
            <a:t> </a:t>
          </a:r>
          <a:r>
            <a:rPr lang="sr-Cyrl-RS" b="1"/>
            <a:t>- </a:t>
          </a:r>
          <a:r>
            <a:rPr lang="en-US" b="1"/>
            <a:t>psiholoskapodrskadps@gmail.com</a:t>
          </a:r>
          <a:endParaRPr lang="en-US"/>
        </a:p>
      </dgm:t>
    </dgm:pt>
    <dgm:pt modelId="{AD674A06-F448-439C-B07B-BC9E35E38AA7}" type="parTrans" cxnId="{B412F556-8961-4CB1-80E4-DD9428583B00}">
      <dgm:prSet/>
      <dgm:spPr/>
      <dgm:t>
        <a:bodyPr/>
        <a:lstStyle/>
        <a:p>
          <a:endParaRPr lang="en-US"/>
        </a:p>
      </dgm:t>
    </dgm:pt>
    <dgm:pt modelId="{CBFC54FF-EAAD-4C66-BE2C-AACA949A92C7}" type="sibTrans" cxnId="{B412F556-8961-4CB1-80E4-DD9428583B00}">
      <dgm:prSet/>
      <dgm:spPr/>
      <dgm:t>
        <a:bodyPr/>
        <a:lstStyle/>
        <a:p>
          <a:endParaRPr lang="en-US"/>
        </a:p>
      </dgm:t>
    </dgm:pt>
    <dgm:pt modelId="{DD642805-60DA-4961-87D0-1C8E688CAA03}">
      <dgm:prSet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rtl="0"/>
          <a:r>
            <a:rPr lang="sr-Cyrl-RS" b="1" dirty="0"/>
            <a:t>НАДЕЛ телефонска подршка за децу 116111 и подршка за родитеље 0800 007 000</a:t>
          </a:r>
          <a:endParaRPr lang="en-US" dirty="0"/>
        </a:p>
      </dgm:t>
    </dgm:pt>
    <dgm:pt modelId="{7C2AC4F7-47FD-47B4-8E67-A43C43526377}" type="parTrans" cxnId="{A58BE58C-FDCB-4EDE-B95E-B41F187C174F}">
      <dgm:prSet/>
      <dgm:spPr/>
      <dgm:t>
        <a:bodyPr/>
        <a:lstStyle/>
        <a:p>
          <a:endParaRPr lang="en-US"/>
        </a:p>
      </dgm:t>
    </dgm:pt>
    <dgm:pt modelId="{48954B47-7BFC-4D4E-98AE-7E31071D5D7C}" type="sibTrans" cxnId="{A58BE58C-FDCB-4EDE-B95E-B41F187C174F}">
      <dgm:prSet/>
      <dgm:spPr/>
      <dgm:t>
        <a:bodyPr/>
        <a:lstStyle/>
        <a:p>
          <a:endParaRPr lang="en-US"/>
        </a:p>
      </dgm:t>
    </dgm:pt>
    <dgm:pt modelId="{C175B470-3090-4139-9A2C-D1FDECCB219F}">
      <dgm:prSet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rtl="0"/>
          <a:r>
            <a:rPr lang="sr-Cyrl-RS" b="1"/>
            <a:t>Клиника за психијатрију 066 83 00 854 / 011 3662124 / 011 310 723</a:t>
          </a:r>
          <a:endParaRPr lang="en-US"/>
        </a:p>
      </dgm:t>
    </dgm:pt>
    <dgm:pt modelId="{ECD10833-1A6B-4085-9BF4-8CB07D6807B9}" type="parTrans" cxnId="{2852C9B7-6115-40B0-B354-68C525BFEC1B}">
      <dgm:prSet/>
      <dgm:spPr/>
      <dgm:t>
        <a:bodyPr/>
        <a:lstStyle/>
        <a:p>
          <a:endParaRPr lang="en-US"/>
        </a:p>
      </dgm:t>
    </dgm:pt>
    <dgm:pt modelId="{AD120592-B377-4C87-8761-D56FA0F11CA9}" type="sibTrans" cxnId="{2852C9B7-6115-40B0-B354-68C525BFEC1B}">
      <dgm:prSet/>
      <dgm:spPr/>
      <dgm:t>
        <a:bodyPr/>
        <a:lstStyle/>
        <a:p>
          <a:endParaRPr lang="en-US"/>
        </a:p>
      </dgm:t>
    </dgm:pt>
    <dgm:pt modelId="{82FE86BF-BD18-4291-8758-51880D9664E7}">
      <dgm:prSet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rtl="0"/>
          <a:r>
            <a:rPr lang="sr-Cyrl-RS" b="1"/>
            <a:t>Градска општина Врачар – СОС за подршку 069 302-77-33 </a:t>
          </a:r>
          <a:endParaRPr lang="en-US"/>
        </a:p>
      </dgm:t>
    </dgm:pt>
    <dgm:pt modelId="{0C7358C1-5CEE-4BC5-AF7D-6C5347C9D596}" type="parTrans" cxnId="{327C3A3B-3AB8-4C3D-972D-652043BE8838}">
      <dgm:prSet/>
      <dgm:spPr/>
      <dgm:t>
        <a:bodyPr/>
        <a:lstStyle/>
        <a:p>
          <a:endParaRPr lang="en-US"/>
        </a:p>
      </dgm:t>
    </dgm:pt>
    <dgm:pt modelId="{3CC4B14A-6A26-4300-8003-417BD77C105B}" type="sibTrans" cxnId="{327C3A3B-3AB8-4C3D-972D-652043BE8838}">
      <dgm:prSet/>
      <dgm:spPr/>
      <dgm:t>
        <a:bodyPr/>
        <a:lstStyle/>
        <a:p>
          <a:endParaRPr lang="en-US"/>
        </a:p>
      </dgm:t>
    </dgm:pt>
    <dgm:pt modelId="{C23384F4-1F3E-4B22-8BFB-C055F53D8BD3}">
      <dgm:prSet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rtl="0"/>
          <a:r>
            <a:rPr lang="sr-Cyrl-RS" b="1" dirty="0"/>
            <a:t>УНИЦЕФ платформа за заказивање онлине саветовања са струч	</a:t>
          </a:r>
          <a:r>
            <a:rPr lang="sr-Cyrl-RS" b="1"/>
            <a:t>њацима </a:t>
          </a:r>
        </a:p>
        <a:p>
          <a:pPr rtl="0"/>
          <a:r>
            <a:rPr lang="pl-PL">
              <a:hlinkClick xmlns:r="http://schemas.openxmlformats.org/officeDocument/2006/relationships" r:id="rId4"/>
            </a:rPr>
            <a:t>Savetovanje </a:t>
          </a:r>
          <a:r>
            <a:rPr lang="pl-PL" dirty="0">
              <a:hlinkClick xmlns:r="http://schemas.openxmlformats.org/officeDocument/2006/relationships" r:id="rId4"/>
            </a:rPr>
            <a:t>u doba krize - Sve je OK</a:t>
          </a:r>
          <a:r>
            <a:rPr lang="en-US" b="1" dirty="0"/>
            <a:t>   </a:t>
          </a:r>
          <a:endParaRPr lang="en-US" dirty="0"/>
        </a:p>
      </dgm:t>
    </dgm:pt>
    <dgm:pt modelId="{2C0FD8E8-CBDD-45F3-9C6F-DCCF96FE605B}" type="parTrans" cxnId="{55727684-C25C-486F-B5E1-A7DC7BD10104}">
      <dgm:prSet/>
      <dgm:spPr/>
      <dgm:t>
        <a:bodyPr/>
        <a:lstStyle/>
        <a:p>
          <a:endParaRPr lang="en-US"/>
        </a:p>
      </dgm:t>
    </dgm:pt>
    <dgm:pt modelId="{9AB12DA6-1742-4743-B745-DC2613D9294F}" type="sibTrans" cxnId="{55727684-C25C-486F-B5E1-A7DC7BD10104}">
      <dgm:prSet/>
      <dgm:spPr/>
      <dgm:t>
        <a:bodyPr/>
        <a:lstStyle/>
        <a:p>
          <a:endParaRPr lang="en-US"/>
        </a:p>
      </dgm:t>
    </dgm:pt>
    <dgm:pt modelId="{E85D996B-7426-4CF2-8A85-DF6DDC5C6885}" type="pres">
      <dgm:prSet presAssocID="{4A9D78D1-B52E-4B33-9B5B-659C6439DD8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34E079-37A4-4E75-9452-15776DF54030}" type="pres">
      <dgm:prSet presAssocID="{E85DCCD9-2922-4994-BEEC-ACD4FEDCF336}" presName="node" presStyleLbl="node1" presStyleIdx="0" presStyleCnt="9" custScaleX="100973" custScaleY="942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CFF1F9-E32C-48BD-84A3-135EB3F1493D}" type="pres">
      <dgm:prSet presAssocID="{D6D170C7-F514-49EF-8BE6-7BBC934B602A}" presName="sibTrans" presStyleCnt="0"/>
      <dgm:spPr/>
    </dgm:pt>
    <dgm:pt modelId="{3BDB381B-EB40-4A4E-BE9E-8849D890AA1C}" type="pres">
      <dgm:prSet presAssocID="{701475AA-DC3E-4CAD-9970-141B956B2541}" presName="node" presStyleLbl="node1" presStyleIdx="1" presStyleCnt="9" custScaleY="942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BF1D42-E750-4BB5-9A75-2191FCA9CF3B}" type="pres">
      <dgm:prSet presAssocID="{9D9480C0-1056-42F1-889A-9C44B668B5BB}" presName="sibTrans" presStyleCnt="0"/>
      <dgm:spPr/>
    </dgm:pt>
    <dgm:pt modelId="{7557F4C1-4F66-44C8-8D04-985AD2D485BC}" type="pres">
      <dgm:prSet presAssocID="{2487D314-EA95-48E2-A7D4-79C0B05D34E7}" presName="node" presStyleLbl="node1" presStyleIdx="2" presStyleCnt="9" custScaleY="973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AB711E-709C-4419-8776-ABB42A43A1F7}" type="pres">
      <dgm:prSet presAssocID="{E2C392C8-69C8-4F08-A7E8-541CBDA72CC3}" presName="sibTrans" presStyleCnt="0"/>
      <dgm:spPr/>
    </dgm:pt>
    <dgm:pt modelId="{EE7AF948-09CE-4F5D-B910-8040E2779BBF}" type="pres">
      <dgm:prSet presAssocID="{8D7A49E4-6A37-4614-9946-1D27D2E5577C}" presName="node" presStyleLbl="node1" presStyleIdx="3" presStyleCnt="9" custScaleY="90150" custLinFactNeighborX="122" custLinFactNeighborY="-160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E6DE92-A49C-4ED7-A959-2EBEA1D33BFE}" type="pres">
      <dgm:prSet presAssocID="{6CF2308D-A7C2-44C1-BFE3-2321D7F3E526}" presName="sibTrans" presStyleCnt="0"/>
      <dgm:spPr/>
    </dgm:pt>
    <dgm:pt modelId="{5CE2E08B-85BB-4F0D-924E-FD9BA66443AD}" type="pres">
      <dgm:prSet presAssocID="{67E6F40A-7CF6-4A9A-B484-8A5DB9BD5776}" presName="node" presStyleLbl="node1" presStyleIdx="4" presStyleCnt="9" custScaleY="88790" custLinFactNeighborX="417" custLinFactNeighborY="-185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6B255F-A3A8-4C0F-A4D7-E9A964FA7CCD}" type="pres">
      <dgm:prSet presAssocID="{CBFC54FF-EAAD-4C66-BE2C-AACA949A92C7}" presName="sibTrans" presStyleCnt="0"/>
      <dgm:spPr/>
    </dgm:pt>
    <dgm:pt modelId="{03A18421-C8BC-460A-AF21-DA25EF1E1C45}" type="pres">
      <dgm:prSet presAssocID="{DD642805-60DA-4961-87D0-1C8E688CAA03}" presName="node" presStyleLbl="node1" presStyleIdx="5" presStyleCnt="9" custScaleY="92609" custLinFactNeighborX="1716" custLinFactNeighborY="-156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CD4E16-1157-4D18-9EC2-00592541915D}" type="pres">
      <dgm:prSet presAssocID="{48954B47-7BFC-4D4E-98AE-7E31071D5D7C}" presName="sibTrans" presStyleCnt="0"/>
      <dgm:spPr/>
    </dgm:pt>
    <dgm:pt modelId="{91342032-CFF2-4115-AAA3-0F70C3A50BCC}" type="pres">
      <dgm:prSet presAssocID="{C175B470-3090-4139-9A2C-D1FDECCB219F}" presName="node" presStyleLbl="node1" presStyleIdx="6" presStyleCnt="9" custScaleY="85087" custLinFactNeighborX="122" custLinFactNeighborY="-329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B387F3-7852-457B-8D87-0C9E70362814}" type="pres">
      <dgm:prSet presAssocID="{AD120592-B377-4C87-8761-D56FA0F11CA9}" presName="sibTrans" presStyleCnt="0"/>
      <dgm:spPr/>
    </dgm:pt>
    <dgm:pt modelId="{EF25C071-A6AB-450E-B78B-A49AC31AAC12}" type="pres">
      <dgm:prSet presAssocID="{82FE86BF-BD18-4291-8758-51880D9664E7}" presName="node" presStyleLbl="node1" presStyleIdx="7" presStyleCnt="9" custScaleX="100255" custScaleY="86024" custLinFactNeighborX="525" custLinFactNeighborY="-337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EE4DE2-A898-4409-8E96-9AA187E67A78}" type="pres">
      <dgm:prSet presAssocID="{3CC4B14A-6A26-4300-8003-417BD77C105B}" presName="sibTrans" presStyleCnt="0"/>
      <dgm:spPr/>
    </dgm:pt>
    <dgm:pt modelId="{47A9A63E-09FE-4DEC-BA41-471F9C733C1E}" type="pres">
      <dgm:prSet presAssocID="{C23384F4-1F3E-4B22-8BFB-C055F53D8BD3}" presName="node" presStyleLbl="node1" presStyleIdx="8" presStyleCnt="9" custScaleY="83448" custLinFactNeighborX="2833" custLinFactNeighborY="-305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12F556-8961-4CB1-80E4-DD9428583B00}" srcId="{4A9D78D1-B52E-4B33-9B5B-659C6439DD8A}" destId="{67E6F40A-7CF6-4A9A-B484-8A5DB9BD5776}" srcOrd="4" destOrd="0" parTransId="{AD674A06-F448-439C-B07B-BC9E35E38AA7}" sibTransId="{CBFC54FF-EAAD-4C66-BE2C-AACA949A92C7}"/>
    <dgm:cxn modelId="{527FA33D-83DE-43E3-A557-6FCD9E91A23F}" srcId="{4A9D78D1-B52E-4B33-9B5B-659C6439DD8A}" destId="{701475AA-DC3E-4CAD-9970-141B956B2541}" srcOrd="1" destOrd="0" parTransId="{52EEFF72-FEC8-4DE9-9B69-C908B6EE5870}" sibTransId="{9D9480C0-1056-42F1-889A-9C44B668B5BB}"/>
    <dgm:cxn modelId="{4C4CA852-4C22-4EBA-87EE-91C9D0E65940}" type="presOf" srcId="{701475AA-DC3E-4CAD-9970-141B956B2541}" destId="{3BDB381B-EB40-4A4E-BE9E-8849D890AA1C}" srcOrd="0" destOrd="0" presId="urn:microsoft.com/office/officeart/2005/8/layout/default#2"/>
    <dgm:cxn modelId="{E3500F6D-2969-427B-89EF-FE9C413EA54E}" type="presOf" srcId="{2487D314-EA95-48E2-A7D4-79C0B05D34E7}" destId="{7557F4C1-4F66-44C8-8D04-985AD2D485BC}" srcOrd="0" destOrd="0" presId="urn:microsoft.com/office/officeart/2005/8/layout/default#2"/>
    <dgm:cxn modelId="{2852C9B7-6115-40B0-B354-68C525BFEC1B}" srcId="{4A9D78D1-B52E-4B33-9B5B-659C6439DD8A}" destId="{C175B470-3090-4139-9A2C-D1FDECCB219F}" srcOrd="6" destOrd="0" parTransId="{ECD10833-1A6B-4085-9BF4-8CB07D6807B9}" sibTransId="{AD120592-B377-4C87-8761-D56FA0F11CA9}"/>
    <dgm:cxn modelId="{906B3CDD-2676-41E9-A7C7-D011CFEEC789}" srcId="{4A9D78D1-B52E-4B33-9B5B-659C6439DD8A}" destId="{E85DCCD9-2922-4994-BEEC-ACD4FEDCF336}" srcOrd="0" destOrd="0" parTransId="{5272E60D-9158-4F95-A10E-1C388DA5338E}" sibTransId="{D6D170C7-F514-49EF-8BE6-7BBC934B602A}"/>
    <dgm:cxn modelId="{55727684-C25C-486F-B5E1-A7DC7BD10104}" srcId="{4A9D78D1-B52E-4B33-9B5B-659C6439DD8A}" destId="{C23384F4-1F3E-4B22-8BFB-C055F53D8BD3}" srcOrd="8" destOrd="0" parTransId="{2C0FD8E8-CBDD-45F3-9C6F-DCCF96FE605B}" sibTransId="{9AB12DA6-1742-4743-B745-DC2613D9294F}"/>
    <dgm:cxn modelId="{D15DD482-AC25-4594-A179-FF846B1540AC}" type="presOf" srcId="{67E6F40A-7CF6-4A9A-B484-8A5DB9BD5776}" destId="{5CE2E08B-85BB-4F0D-924E-FD9BA66443AD}" srcOrd="0" destOrd="0" presId="urn:microsoft.com/office/officeart/2005/8/layout/default#2"/>
    <dgm:cxn modelId="{DC6113FF-67FF-4057-B027-2904423D243B}" type="presOf" srcId="{4A9D78D1-B52E-4B33-9B5B-659C6439DD8A}" destId="{E85D996B-7426-4CF2-8A85-DF6DDC5C6885}" srcOrd="0" destOrd="0" presId="urn:microsoft.com/office/officeart/2005/8/layout/default#2"/>
    <dgm:cxn modelId="{7A7A9EBE-F8E1-4A74-8CEE-90F1FCD066B3}" srcId="{4A9D78D1-B52E-4B33-9B5B-659C6439DD8A}" destId="{8D7A49E4-6A37-4614-9946-1D27D2E5577C}" srcOrd="3" destOrd="0" parTransId="{7D0DB5EC-F0FF-42CF-ABD5-0E458E08EB5B}" sibTransId="{6CF2308D-A7C2-44C1-BFE3-2321D7F3E526}"/>
    <dgm:cxn modelId="{8107B02B-96D3-4046-9751-535FDBFECF4E}" srcId="{4A9D78D1-B52E-4B33-9B5B-659C6439DD8A}" destId="{2487D314-EA95-48E2-A7D4-79C0B05D34E7}" srcOrd="2" destOrd="0" parTransId="{5F42F0FC-B7E1-4DEF-8809-1DD29F1A2783}" sibTransId="{E2C392C8-69C8-4F08-A7E8-541CBDA72CC3}"/>
    <dgm:cxn modelId="{20FF83D1-6C06-41FB-A261-040F2AF79CAA}" type="presOf" srcId="{C23384F4-1F3E-4B22-8BFB-C055F53D8BD3}" destId="{47A9A63E-09FE-4DEC-BA41-471F9C733C1E}" srcOrd="0" destOrd="0" presId="urn:microsoft.com/office/officeart/2005/8/layout/default#2"/>
    <dgm:cxn modelId="{327C3A3B-3AB8-4C3D-972D-652043BE8838}" srcId="{4A9D78D1-B52E-4B33-9B5B-659C6439DD8A}" destId="{82FE86BF-BD18-4291-8758-51880D9664E7}" srcOrd="7" destOrd="0" parTransId="{0C7358C1-5CEE-4BC5-AF7D-6C5347C9D596}" sibTransId="{3CC4B14A-6A26-4300-8003-417BD77C105B}"/>
    <dgm:cxn modelId="{13E87668-E32D-4BCE-941E-F482A2A5DEE6}" type="presOf" srcId="{8D7A49E4-6A37-4614-9946-1D27D2E5577C}" destId="{EE7AF948-09CE-4F5D-B910-8040E2779BBF}" srcOrd="0" destOrd="0" presId="urn:microsoft.com/office/officeart/2005/8/layout/default#2"/>
    <dgm:cxn modelId="{7015B1BA-E342-4E50-AE39-ACC43BFD1748}" type="presOf" srcId="{C175B470-3090-4139-9A2C-D1FDECCB219F}" destId="{91342032-CFF2-4115-AAA3-0F70C3A50BCC}" srcOrd="0" destOrd="0" presId="urn:microsoft.com/office/officeart/2005/8/layout/default#2"/>
    <dgm:cxn modelId="{A58BE58C-FDCB-4EDE-B95E-B41F187C174F}" srcId="{4A9D78D1-B52E-4B33-9B5B-659C6439DD8A}" destId="{DD642805-60DA-4961-87D0-1C8E688CAA03}" srcOrd="5" destOrd="0" parTransId="{7C2AC4F7-47FD-47B4-8E67-A43C43526377}" sibTransId="{48954B47-7BFC-4D4E-98AE-7E31071D5D7C}"/>
    <dgm:cxn modelId="{9DAAF467-5EA1-46AC-8C5A-A56312F16491}" type="presOf" srcId="{E85DCCD9-2922-4994-BEEC-ACD4FEDCF336}" destId="{4734E079-37A4-4E75-9452-15776DF54030}" srcOrd="0" destOrd="0" presId="urn:microsoft.com/office/officeart/2005/8/layout/default#2"/>
    <dgm:cxn modelId="{678EE8C6-4ECB-42A7-8111-08E0BA920DF2}" type="presOf" srcId="{82FE86BF-BD18-4291-8758-51880D9664E7}" destId="{EF25C071-A6AB-450E-B78B-A49AC31AAC12}" srcOrd="0" destOrd="0" presId="urn:microsoft.com/office/officeart/2005/8/layout/default#2"/>
    <dgm:cxn modelId="{839A98FD-44C6-43D6-BC0B-2A1E185D96AF}" type="presOf" srcId="{DD642805-60DA-4961-87D0-1C8E688CAA03}" destId="{03A18421-C8BC-460A-AF21-DA25EF1E1C45}" srcOrd="0" destOrd="0" presId="urn:microsoft.com/office/officeart/2005/8/layout/default#2"/>
    <dgm:cxn modelId="{B3702969-EEB1-4149-87F9-250B7E75AAEF}" type="presParOf" srcId="{E85D996B-7426-4CF2-8A85-DF6DDC5C6885}" destId="{4734E079-37A4-4E75-9452-15776DF54030}" srcOrd="0" destOrd="0" presId="urn:microsoft.com/office/officeart/2005/8/layout/default#2"/>
    <dgm:cxn modelId="{98FD79BD-DE06-4405-9D56-2C1A9D725A8B}" type="presParOf" srcId="{E85D996B-7426-4CF2-8A85-DF6DDC5C6885}" destId="{A1CFF1F9-E32C-48BD-84A3-135EB3F1493D}" srcOrd="1" destOrd="0" presId="urn:microsoft.com/office/officeart/2005/8/layout/default#2"/>
    <dgm:cxn modelId="{8E4D6455-AB85-4F8C-A309-355F36771725}" type="presParOf" srcId="{E85D996B-7426-4CF2-8A85-DF6DDC5C6885}" destId="{3BDB381B-EB40-4A4E-BE9E-8849D890AA1C}" srcOrd="2" destOrd="0" presId="urn:microsoft.com/office/officeart/2005/8/layout/default#2"/>
    <dgm:cxn modelId="{15769651-D55D-4FA1-A36B-37C7AD56B0AF}" type="presParOf" srcId="{E85D996B-7426-4CF2-8A85-DF6DDC5C6885}" destId="{85BF1D42-E750-4BB5-9A75-2191FCA9CF3B}" srcOrd="3" destOrd="0" presId="urn:microsoft.com/office/officeart/2005/8/layout/default#2"/>
    <dgm:cxn modelId="{BACEFA78-4509-4A10-B4EC-D179995FD0B2}" type="presParOf" srcId="{E85D996B-7426-4CF2-8A85-DF6DDC5C6885}" destId="{7557F4C1-4F66-44C8-8D04-985AD2D485BC}" srcOrd="4" destOrd="0" presId="urn:microsoft.com/office/officeart/2005/8/layout/default#2"/>
    <dgm:cxn modelId="{F4784D5E-30B4-4748-AC9F-FAC0232AFA35}" type="presParOf" srcId="{E85D996B-7426-4CF2-8A85-DF6DDC5C6885}" destId="{ECAB711E-709C-4419-8776-ABB42A43A1F7}" srcOrd="5" destOrd="0" presId="urn:microsoft.com/office/officeart/2005/8/layout/default#2"/>
    <dgm:cxn modelId="{69CEE2F7-E8B6-47B5-8B2C-9EEBD18B9F49}" type="presParOf" srcId="{E85D996B-7426-4CF2-8A85-DF6DDC5C6885}" destId="{EE7AF948-09CE-4F5D-B910-8040E2779BBF}" srcOrd="6" destOrd="0" presId="urn:microsoft.com/office/officeart/2005/8/layout/default#2"/>
    <dgm:cxn modelId="{ABB67BE2-395C-4EF9-8156-421F5DAA01CD}" type="presParOf" srcId="{E85D996B-7426-4CF2-8A85-DF6DDC5C6885}" destId="{13E6DE92-A49C-4ED7-A959-2EBEA1D33BFE}" srcOrd="7" destOrd="0" presId="urn:microsoft.com/office/officeart/2005/8/layout/default#2"/>
    <dgm:cxn modelId="{DEBFB3F5-94B4-45B8-ABF3-B499BC313F4D}" type="presParOf" srcId="{E85D996B-7426-4CF2-8A85-DF6DDC5C6885}" destId="{5CE2E08B-85BB-4F0D-924E-FD9BA66443AD}" srcOrd="8" destOrd="0" presId="urn:microsoft.com/office/officeart/2005/8/layout/default#2"/>
    <dgm:cxn modelId="{4D756CC8-FD64-4F15-8559-2108AE029371}" type="presParOf" srcId="{E85D996B-7426-4CF2-8A85-DF6DDC5C6885}" destId="{796B255F-A3A8-4C0F-A4D7-E9A964FA7CCD}" srcOrd="9" destOrd="0" presId="urn:microsoft.com/office/officeart/2005/8/layout/default#2"/>
    <dgm:cxn modelId="{AE0787A8-7FD9-4447-B807-4ABE9FB3872E}" type="presParOf" srcId="{E85D996B-7426-4CF2-8A85-DF6DDC5C6885}" destId="{03A18421-C8BC-460A-AF21-DA25EF1E1C45}" srcOrd="10" destOrd="0" presId="urn:microsoft.com/office/officeart/2005/8/layout/default#2"/>
    <dgm:cxn modelId="{23933FDB-7B57-4A01-A60D-6A87FDE0D2C6}" type="presParOf" srcId="{E85D996B-7426-4CF2-8A85-DF6DDC5C6885}" destId="{74CD4E16-1157-4D18-9EC2-00592541915D}" srcOrd="11" destOrd="0" presId="urn:microsoft.com/office/officeart/2005/8/layout/default#2"/>
    <dgm:cxn modelId="{9E87287E-1F2A-4848-B5AF-3A5AB2879476}" type="presParOf" srcId="{E85D996B-7426-4CF2-8A85-DF6DDC5C6885}" destId="{91342032-CFF2-4115-AAA3-0F70C3A50BCC}" srcOrd="12" destOrd="0" presId="urn:microsoft.com/office/officeart/2005/8/layout/default#2"/>
    <dgm:cxn modelId="{2BA0E9ED-DBF3-4ABC-8B92-D844B8D824E1}" type="presParOf" srcId="{E85D996B-7426-4CF2-8A85-DF6DDC5C6885}" destId="{BCB387F3-7852-457B-8D87-0C9E70362814}" srcOrd="13" destOrd="0" presId="urn:microsoft.com/office/officeart/2005/8/layout/default#2"/>
    <dgm:cxn modelId="{CEB45CB8-7133-4845-8769-8153F4AB834E}" type="presParOf" srcId="{E85D996B-7426-4CF2-8A85-DF6DDC5C6885}" destId="{EF25C071-A6AB-450E-B78B-A49AC31AAC12}" srcOrd="14" destOrd="0" presId="urn:microsoft.com/office/officeart/2005/8/layout/default#2"/>
    <dgm:cxn modelId="{3E488322-FAE6-4A4E-9F85-E14547C21FAD}" type="presParOf" srcId="{E85D996B-7426-4CF2-8A85-DF6DDC5C6885}" destId="{32EE4DE2-A898-4409-8E96-9AA187E67A78}" srcOrd="15" destOrd="0" presId="urn:microsoft.com/office/officeart/2005/8/layout/default#2"/>
    <dgm:cxn modelId="{10A0C668-5A14-4C62-B613-8B537527A149}" type="presParOf" srcId="{E85D996B-7426-4CF2-8A85-DF6DDC5C6885}" destId="{47A9A63E-09FE-4DEC-BA41-471F9C733C1E}" srcOrd="1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172544-DE40-4764-B21F-39022F90DF28}">
      <dsp:nvSpPr>
        <dsp:cNvPr id="0" name=""/>
        <dsp:cNvSpPr/>
      </dsp:nvSpPr>
      <dsp:spPr>
        <a:xfrm>
          <a:off x="0" y="3602647"/>
          <a:ext cx="9789866" cy="125429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200" kern="1200"/>
            <a:t>Влада Републике Србије је формирањем  платформе  до сада омогућила информисање и обуку 5037 родитеља, 17036 у</a:t>
          </a:r>
          <a:r>
            <a:rPr lang="en-US" sz="2200" kern="1200"/>
            <a:t>чени</a:t>
          </a:r>
          <a:r>
            <a:rPr lang="sr-Cyrl-RS" sz="2200" kern="1200"/>
            <a:t>ка, 38011 наставника и 4844 васпитача и представља одличан образовно-васпитни ресурс.</a:t>
          </a:r>
          <a:endParaRPr lang="en-US" sz="2200" kern="1200"/>
        </a:p>
      </dsp:txBody>
      <dsp:txXfrm>
        <a:off x="0" y="3602647"/>
        <a:ext cx="9789866" cy="1254292"/>
      </dsp:txXfrm>
    </dsp:sp>
    <dsp:sp modelId="{BE283010-9D19-4F33-9989-D6DE7D790A66}">
      <dsp:nvSpPr>
        <dsp:cNvPr id="0" name=""/>
        <dsp:cNvSpPr/>
      </dsp:nvSpPr>
      <dsp:spPr>
        <a:xfrm rot="10800000">
          <a:off x="0" y="1777208"/>
          <a:ext cx="9789866" cy="1929101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200" kern="1200" dirty="0"/>
            <a:t>У мају је почео са радом електронски систем пријаве насиља за грађане, надлежне органе и установе у оквиру Националне платформе „Чувам те“ којoм се превенира насиље које укључује децу.</a:t>
          </a:r>
          <a:endParaRPr lang="en-US" sz="2200" kern="1200" dirty="0"/>
        </a:p>
      </dsp:txBody>
      <dsp:txXfrm rot="10800000">
        <a:off x="0" y="1777208"/>
        <a:ext cx="9789866" cy="1253472"/>
      </dsp:txXfrm>
    </dsp:sp>
    <dsp:sp modelId="{F8A4E15E-BCB7-48A4-9C1A-DEC7233C3687}">
      <dsp:nvSpPr>
        <dsp:cNvPr id="0" name=""/>
        <dsp:cNvSpPr/>
      </dsp:nvSpPr>
      <dsp:spPr>
        <a:xfrm rot="10800000">
          <a:off x="0" y="0"/>
          <a:ext cx="9789866" cy="1929101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200" b="1" kern="1200"/>
            <a:t>Шта рећи родитељима?</a:t>
          </a:r>
          <a:endParaRPr lang="en-US" sz="2200" kern="1200"/>
        </a:p>
      </dsp:txBody>
      <dsp:txXfrm rot="10800000">
        <a:off x="0" y="0"/>
        <a:ext cx="9789866" cy="12534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F6A33-7DF9-4F46-883C-11013AD4B977}">
      <dsp:nvSpPr>
        <dsp:cNvPr id="0" name=""/>
        <dsp:cNvSpPr/>
      </dsp:nvSpPr>
      <dsp:spPr>
        <a:xfrm>
          <a:off x="0" y="840760"/>
          <a:ext cx="2897018" cy="17382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" cap="flat" cmpd="sng" algn="ctr">
          <a:solidFill>
            <a:schemeClr val="tx1"/>
          </a:solidFill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/>
            <a:t>Психолошка прва помоћ </a:t>
          </a:r>
          <a:endParaRPr lang="en-US" sz="16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1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Психолошка прва помоћ представља први одговор на кризну ситуацију са циљем обезбеђивања сигурности и заштите, стабилизовања особа које су преживеле кризну ситуацију и повезивања са сервисима за помоћ.</a:t>
          </a:r>
          <a:r>
            <a:rPr lang="en-US" sz="11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 ​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1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 Основни принципи су: </a:t>
          </a:r>
          <a:endParaRPr lang="en-US" sz="1100" b="0" kern="1200" dirty="0">
            <a:solidFill>
              <a:prstClr val="black"/>
            </a:solidFill>
            <a:latin typeface="Univers-Black"/>
            <a:ea typeface="+mn-ea"/>
            <a:cs typeface="+mn-cs"/>
          </a:endParaRPr>
        </a:p>
      </dsp:txBody>
      <dsp:txXfrm>
        <a:off x="0" y="840760"/>
        <a:ext cx="2897018" cy="1738211"/>
      </dsp:txXfrm>
    </dsp:sp>
    <dsp:sp modelId="{01514FC3-A366-4BC7-84E0-FEBA6479FC55}">
      <dsp:nvSpPr>
        <dsp:cNvPr id="0" name=""/>
        <dsp:cNvSpPr/>
      </dsp:nvSpPr>
      <dsp:spPr>
        <a:xfrm>
          <a:off x="3186720" y="840760"/>
          <a:ext cx="2897018" cy="17382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" cap="flat" cmpd="sng" algn="ctr">
          <a:solidFill>
            <a:schemeClr val="tx1"/>
          </a:solidFill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1) </a:t>
          </a:r>
          <a:r>
            <a:rPr lang="sr-Cyrl-RS" sz="1600" b="0" kern="1200" dirty="0">
              <a:solidFill>
                <a:schemeClr val="tx1"/>
              </a:solidFill>
              <a:latin typeface="Univers-Black"/>
              <a:ea typeface="+mn-ea"/>
              <a:cs typeface="+mn-cs"/>
            </a:rPr>
            <a:t>враћање осећања </a:t>
          </a:r>
          <a:r>
            <a:rPr lang="sr-Cyrl-R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сигурности</a:t>
          </a:r>
          <a:r>
            <a:rPr lang="sr-Cyrl-RS" sz="1600" b="0" kern="1200" dirty="0">
              <a:solidFill>
                <a:schemeClr val="tx1"/>
              </a:solidFill>
              <a:latin typeface="Univers-Black"/>
              <a:ea typeface="+mn-ea"/>
              <a:cs typeface="+mn-cs"/>
            </a:rPr>
            <a:t> и безбедности</a:t>
          </a:r>
          <a:r>
            <a:rPr lang="en-US" sz="1600" b="0" kern="1200" dirty="0">
              <a:solidFill>
                <a:schemeClr val="tx1"/>
              </a:solidFill>
              <a:latin typeface="Univers-Black"/>
              <a:ea typeface="+mn-ea"/>
              <a:cs typeface="+mn-cs"/>
            </a:rPr>
            <a:t>, </a:t>
          </a:r>
        </a:p>
      </dsp:txBody>
      <dsp:txXfrm>
        <a:off x="3186720" y="840760"/>
        <a:ext cx="2897018" cy="1738211"/>
      </dsp:txXfrm>
    </dsp:sp>
    <dsp:sp modelId="{96EDE1F5-7F50-48CA-AA2E-3629CC3A6DFD}">
      <dsp:nvSpPr>
        <dsp:cNvPr id="0" name=""/>
        <dsp:cNvSpPr/>
      </dsp:nvSpPr>
      <dsp:spPr>
        <a:xfrm>
          <a:off x="6373440" y="840760"/>
          <a:ext cx="2897018" cy="17382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" cap="flat" cmpd="sng" algn="ctr">
          <a:solidFill>
            <a:schemeClr val="tx1"/>
          </a:solidFill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2) </a:t>
          </a:r>
          <a:r>
            <a:rPr lang="sr-Cyrl-R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смиривање, враћање контроле над самим собом и својим окружењем, </a:t>
          </a:r>
          <a:endParaRPr lang="en-US" sz="1600" b="0" kern="1200" dirty="0">
            <a:solidFill>
              <a:prstClr val="black"/>
            </a:solidFill>
            <a:latin typeface="Univers-Black"/>
            <a:ea typeface="+mn-ea"/>
            <a:cs typeface="+mn-cs"/>
          </a:endParaRPr>
        </a:p>
      </dsp:txBody>
      <dsp:txXfrm>
        <a:off x="6373440" y="840760"/>
        <a:ext cx="2897018" cy="1738211"/>
      </dsp:txXfrm>
    </dsp:sp>
    <dsp:sp modelId="{A141EFE1-8049-4512-BCCF-40AAA2530646}">
      <dsp:nvSpPr>
        <dsp:cNvPr id="0" name=""/>
        <dsp:cNvSpPr/>
      </dsp:nvSpPr>
      <dsp:spPr>
        <a:xfrm>
          <a:off x="0" y="2868673"/>
          <a:ext cx="2897018" cy="17382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" cap="flat" cmpd="sng" algn="ctr">
          <a:solidFill>
            <a:schemeClr val="tx1"/>
          </a:solidFill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3) </a:t>
          </a:r>
          <a:r>
            <a:rPr lang="sr-Cyrl-R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повратак осећања припадања својој групи</a:t>
          </a:r>
          <a:r>
            <a:rPr lang="en-U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,</a:t>
          </a:r>
          <a:r>
            <a:rPr lang="sr-Cyrl-R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 одељењу, школи</a:t>
          </a:r>
          <a:r>
            <a:rPr lang="en-U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 </a:t>
          </a:r>
        </a:p>
      </dsp:txBody>
      <dsp:txXfrm>
        <a:off x="0" y="2868673"/>
        <a:ext cx="2897018" cy="1738211"/>
      </dsp:txXfrm>
    </dsp:sp>
    <dsp:sp modelId="{62452D83-2E8B-4F07-A108-2D79019EFE4B}">
      <dsp:nvSpPr>
        <dsp:cNvPr id="0" name=""/>
        <dsp:cNvSpPr/>
      </dsp:nvSpPr>
      <dsp:spPr>
        <a:xfrm>
          <a:off x="3186720" y="2868673"/>
          <a:ext cx="2897018" cy="17382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" cap="flat" cmpd="sng" algn="ctr">
          <a:solidFill>
            <a:schemeClr val="tx1"/>
          </a:solidFill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4) </a:t>
          </a:r>
          <a:r>
            <a:rPr lang="sr-Cyrl-R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подстицање наде и позитивног виђења будућности</a:t>
          </a:r>
          <a:r>
            <a:rPr lang="en-U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, </a:t>
          </a:r>
        </a:p>
      </dsp:txBody>
      <dsp:txXfrm>
        <a:off x="3186720" y="2868673"/>
        <a:ext cx="2897018" cy="1738211"/>
      </dsp:txXfrm>
    </dsp:sp>
    <dsp:sp modelId="{B96DD77B-B57B-46A9-A8E5-7A9F804C4E6A}">
      <dsp:nvSpPr>
        <dsp:cNvPr id="0" name=""/>
        <dsp:cNvSpPr/>
      </dsp:nvSpPr>
      <dsp:spPr>
        <a:xfrm>
          <a:off x="6373440" y="2868673"/>
          <a:ext cx="2897018" cy="17382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" cap="flat" cmpd="sng" algn="ctr">
          <a:solidFill>
            <a:schemeClr val="tx1"/>
          </a:solidFill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5) </a:t>
          </a:r>
          <a:r>
            <a:rPr lang="sr-Cyrl-R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поновно успостављање ефикасности  </a:t>
          </a:r>
          <a:r>
            <a:rPr lang="en-U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 </a:t>
          </a:r>
          <a:r>
            <a:rPr lang="en-US" sz="1600" b="0" i="0" kern="1200" dirty="0"/>
            <a:t>​</a:t>
          </a:r>
          <a:endParaRPr lang="en-US" sz="1600" kern="1200" dirty="0"/>
        </a:p>
      </dsp:txBody>
      <dsp:txXfrm>
        <a:off x="6373440" y="2868673"/>
        <a:ext cx="2897018" cy="17382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34E079-37A4-4E75-9452-15776DF54030}">
      <dsp:nvSpPr>
        <dsp:cNvPr id="0" name=""/>
        <dsp:cNvSpPr/>
      </dsp:nvSpPr>
      <dsp:spPr>
        <a:xfrm>
          <a:off x="435" y="1204106"/>
          <a:ext cx="2919062" cy="16352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/>
            <a:t>Контакти за подршку</a:t>
          </a:r>
          <a:r>
            <a:rPr lang="sr-Latn-RS" sz="1500" b="1" kern="1200"/>
            <a:t>:</a:t>
          </a:r>
          <a:endParaRPr lang="en-US" sz="1500" kern="1200"/>
        </a:p>
      </dsp:txBody>
      <dsp:txXfrm>
        <a:off x="435" y="1204106"/>
        <a:ext cx="2919062" cy="1635274"/>
      </dsp:txXfrm>
    </dsp:sp>
    <dsp:sp modelId="{3BDB381B-EB40-4A4E-BE9E-8849D890AA1C}">
      <dsp:nvSpPr>
        <dsp:cNvPr id="0" name=""/>
        <dsp:cNvSpPr/>
      </dsp:nvSpPr>
      <dsp:spPr>
        <a:xfrm>
          <a:off x="3208591" y="1204106"/>
          <a:ext cx="2890933" cy="163527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/>
            <a:t>Платформа Министарства просвете </a:t>
          </a:r>
          <a:r>
            <a:rPr lang="sr-Cyrl-RS" sz="1500" b="1" kern="1200">
              <a:hlinkClick xmlns:r="http://schemas.openxmlformats.org/officeDocument/2006/relationships" r:id="rId1"/>
            </a:rPr>
            <a:t>Чувам те </a:t>
          </a:r>
          <a:r>
            <a:rPr lang="sr-Cyrl-RS" sz="1500" b="1" kern="1200"/>
            <a:t>(</a:t>
          </a:r>
          <a:r>
            <a:rPr lang="en-US" sz="1500" b="1" kern="1200"/>
            <a:t>cuvamte.gov.rs</a:t>
          </a:r>
          <a:r>
            <a:rPr lang="sr-Cyrl-RS" sz="1500" b="1" kern="1200"/>
            <a:t>)– где можете пријавити сваку врсту насиља у школи</a:t>
          </a:r>
          <a:endParaRPr lang="en-US" sz="1500" kern="1200"/>
        </a:p>
      </dsp:txBody>
      <dsp:txXfrm>
        <a:off x="3208591" y="1204106"/>
        <a:ext cx="2890933" cy="1635274"/>
      </dsp:txXfrm>
    </dsp:sp>
    <dsp:sp modelId="{7557F4C1-4F66-44C8-8D04-985AD2D485BC}">
      <dsp:nvSpPr>
        <dsp:cNvPr id="0" name=""/>
        <dsp:cNvSpPr/>
      </dsp:nvSpPr>
      <dsp:spPr>
        <a:xfrm>
          <a:off x="6388618" y="1177471"/>
          <a:ext cx="2890933" cy="168854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/>
            <a:t>СОС телефон Министарства просвете 0800 200 201 (од 8-15,30 часова), </a:t>
          </a:r>
          <a:r>
            <a:rPr lang="en-US" sz="1500" b="1" kern="1200">
              <a:hlinkClick xmlns:r="http://schemas.openxmlformats.org/officeDocument/2006/relationships" r:id="rId2"/>
            </a:rPr>
            <a:t>zastitaodnasilja@prosveta.gov.rs</a:t>
          </a:r>
          <a:r>
            <a:rPr lang="en-US" sz="1500" b="1" kern="1200"/>
            <a:t> </a:t>
          </a:r>
          <a:endParaRPr lang="en-US" sz="1500" kern="1200"/>
        </a:p>
      </dsp:txBody>
      <dsp:txXfrm>
        <a:off x="6388618" y="1177471"/>
        <a:ext cx="2890933" cy="1688542"/>
      </dsp:txXfrm>
    </dsp:sp>
    <dsp:sp modelId="{EE7AF948-09CE-4F5D-B910-8040E2779BBF}">
      <dsp:nvSpPr>
        <dsp:cNvPr id="0" name=""/>
        <dsp:cNvSpPr/>
      </dsp:nvSpPr>
      <dsp:spPr>
        <a:xfrm>
          <a:off x="18026" y="2898193"/>
          <a:ext cx="2890933" cy="156370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/>
            <a:t>Институт за ментално здравље 063 868 17 57 / 063 868 22 17</a:t>
          </a:r>
          <a:endParaRPr lang="en-US" sz="1500" kern="1200"/>
        </a:p>
      </dsp:txBody>
      <dsp:txXfrm>
        <a:off x="18026" y="2898193"/>
        <a:ext cx="2890933" cy="1563706"/>
      </dsp:txXfrm>
    </dsp:sp>
    <dsp:sp modelId="{5CE2E08B-85BB-4F0D-924E-FD9BA66443AD}">
      <dsp:nvSpPr>
        <dsp:cNvPr id="0" name=""/>
        <dsp:cNvSpPr/>
      </dsp:nvSpPr>
      <dsp:spPr>
        <a:xfrm>
          <a:off x="3206582" y="2866364"/>
          <a:ext cx="2890933" cy="154011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/>
            <a:t>Онлајн подршка Друштва психолога </a:t>
          </a:r>
          <a:r>
            <a:rPr lang="en-US" sz="1500" b="1" kern="1200">
              <a:hlinkClick xmlns:r="http://schemas.openxmlformats.org/officeDocument/2006/relationships" r:id="rId3"/>
            </a:rPr>
            <a:t>www.dps.org.rs</a:t>
          </a:r>
          <a:r>
            <a:rPr lang="en-US" sz="1500" b="1" kern="1200"/>
            <a:t> </a:t>
          </a:r>
          <a:r>
            <a:rPr lang="sr-Cyrl-RS" sz="1500" b="1" kern="1200"/>
            <a:t>- </a:t>
          </a:r>
          <a:r>
            <a:rPr lang="en-US" sz="1500" b="1" kern="1200"/>
            <a:t>psiholoskapodrskadps@gmail.com</a:t>
          </a:r>
          <a:endParaRPr lang="en-US" sz="1500" kern="1200"/>
        </a:p>
      </dsp:txBody>
      <dsp:txXfrm>
        <a:off x="3206582" y="2866364"/>
        <a:ext cx="2890933" cy="1540116"/>
      </dsp:txXfrm>
    </dsp:sp>
    <dsp:sp modelId="{03A18421-C8BC-460A-AF21-DA25EF1E1C45}">
      <dsp:nvSpPr>
        <dsp:cNvPr id="0" name=""/>
        <dsp:cNvSpPr/>
      </dsp:nvSpPr>
      <dsp:spPr>
        <a:xfrm>
          <a:off x="6389054" y="2884117"/>
          <a:ext cx="2890933" cy="16063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НАДЕЛ телефонска подршка за децу 116111 и подршка за родитеље 0800 007 000</a:t>
          </a:r>
          <a:endParaRPr lang="en-US" sz="1500" kern="1200" dirty="0"/>
        </a:p>
      </dsp:txBody>
      <dsp:txXfrm>
        <a:off x="6389054" y="2884117"/>
        <a:ext cx="2890933" cy="1606358"/>
      </dsp:txXfrm>
    </dsp:sp>
    <dsp:sp modelId="{91342032-CFF2-4115-AAA3-0F70C3A50BCC}">
      <dsp:nvSpPr>
        <dsp:cNvPr id="0" name=""/>
        <dsp:cNvSpPr/>
      </dsp:nvSpPr>
      <dsp:spPr>
        <a:xfrm>
          <a:off x="14340" y="4487825"/>
          <a:ext cx="2890933" cy="147588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/>
            <a:t>Клиника за психијатрију 066 83 00 854 / 011 3662124 / 011 310 723</a:t>
          </a:r>
          <a:endParaRPr lang="en-US" sz="1500" kern="1200"/>
        </a:p>
      </dsp:txBody>
      <dsp:txXfrm>
        <a:off x="14340" y="4487825"/>
        <a:ext cx="2890933" cy="1475885"/>
      </dsp:txXfrm>
    </dsp:sp>
    <dsp:sp modelId="{EF25C071-A6AB-450E-B78B-A49AC31AAC12}">
      <dsp:nvSpPr>
        <dsp:cNvPr id="0" name=""/>
        <dsp:cNvSpPr/>
      </dsp:nvSpPr>
      <dsp:spPr>
        <a:xfrm>
          <a:off x="3206018" y="4464660"/>
          <a:ext cx="2898305" cy="149213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/>
            <a:t>Градска општина Врачар – СОС за подршку 069 302-77-33 </a:t>
          </a:r>
          <a:endParaRPr lang="en-US" sz="1500" kern="1200"/>
        </a:p>
      </dsp:txBody>
      <dsp:txXfrm>
        <a:off x="3206018" y="4464660"/>
        <a:ext cx="2898305" cy="1492138"/>
      </dsp:txXfrm>
    </dsp:sp>
    <dsp:sp modelId="{47A9A63E-09FE-4DEC-BA41-471F9C733C1E}">
      <dsp:nvSpPr>
        <dsp:cNvPr id="0" name=""/>
        <dsp:cNvSpPr/>
      </dsp:nvSpPr>
      <dsp:spPr>
        <a:xfrm>
          <a:off x="6389054" y="4543287"/>
          <a:ext cx="2890933" cy="144745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УНИЦЕФ платформа за заказивање онлине саветовања са струч	</a:t>
          </a:r>
          <a:r>
            <a:rPr lang="sr-Cyrl-RS" sz="1500" b="1" kern="1200"/>
            <a:t>њацима </a:t>
          </a:r>
        </a:p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>
              <a:hlinkClick xmlns:r="http://schemas.openxmlformats.org/officeDocument/2006/relationships" r:id="rId4"/>
            </a:rPr>
            <a:t>Savetovanje </a:t>
          </a:r>
          <a:r>
            <a:rPr lang="pl-PL" sz="1500" kern="1200" dirty="0">
              <a:hlinkClick xmlns:r="http://schemas.openxmlformats.org/officeDocument/2006/relationships" r:id="rId4"/>
            </a:rPr>
            <a:t>u doba krize - Sve je OK</a:t>
          </a:r>
          <a:r>
            <a:rPr lang="en-US" sz="1500" b="1" kern="1200" dirty="0"/>
            <a:t>   </a:t>
          </a:r>
          <a:endParaRPr lang="en-US" sz="1500" kern="1200" dirty="0"/>
        </a:p>
      </dsp:txBody>
      <dsp:txXfrm>
        <a:off x="6389054" y="4543287"/>
        <a:ext cx="2890933" cy="14474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A37ED-DF57-4E55-9559-D8E95916BFBF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F5765-78B7-4AD0-AFAB-901C401D04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9392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45759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23785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78293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10225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9509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4331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6650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5622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3777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5287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8548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5961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7597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2285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9523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3867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EA560-958C-454E-BD2D-9BA5DCC8648C}" type="datetime1">
              <a:rPr lang="en-US" smtClean="0"/>
              <a:pPr/>
              <a:t>5/24/2023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2F2D-B2AC-6244-8A61-4DB2981BEB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207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2474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62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9075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3394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3666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6187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5738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9546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7B928-FF05-4680-B9E6-9CBF46CCBEEC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EA07C-EE9C-40C2-ADB5-5ED734F62B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7392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xmlns="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A4A8479-FB32-45DE-8114-4687C24C208D}"/>
              </a:ext>
            </a:extLst>
          </p:cNvPr>
          <p:cNvSpPr txBox="1"/>
          <p:nvPr/>
        </p:nvSpPr>
        <p:spPr>
          <a:xfrm>
            <a:off x="2192823" y="2085675"/>
            <a:ext cx="7806354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sr-Cyrl-RS" sz="5400" b="1" dirty="0"/>
              <a:t>Припрема за наставнике први родитељски састанак 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xmlns="" val="1469444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xmlns="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59CA12D-53E4-4FE3-8C79-AB2A1EC64AF7}"/>
              </a:ext>
            </a:extLst>
          </p:cNvPr>
          <p:cNvSpPr txBox="1"/>
          <p:nvPr/>
        </p:nvSpPr>
        <p:spPr>
          <a:xfrm>
            <a:off x="1578431" y="1086482"/>
            <a:ext cx="9270459" cy="861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1200"/>
              </a:spcAft>
              <a:defRPr sz="1600">
                <a:latin typeface="Univers-Black"/>
              </a:defRPr>
            </a:lvl1pPr>
            <a:lvl2pPr marL="0" lvl="1">
              <a:lnSpc>
                <a:spcPts val="2090"/>
              </a:lnSpc>
              <a:spcBef>
                <a:spcPts val="1567"/>
              </a:spcBef>
              <a:defRPr sz="1600" b="1" spc="81">
                <a:solidFill>
                  <a:srgbClr val="242424"/>
                </a:solidFill>
                <a:latin typeface="Univers-Black"/>
              </a:defRPr>
            </a:lvl2pPr>
          </a:lstStyle>
          <a:p>
            <a:pPr>
              <a:spcAft>
                <a:spcPts val="0"/>
              </a:spcAft>
            </a:pPr>
            <a:r>
              <a:rPr lang="sr-Cyrl-RS" b="1" dirty="0"/>
              <a:t>Шта рећи родитељима?</a:t>
            </a:r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Cyrl-RS" b="0" dirty="0"/>
              <a:t>Слушајте ваше дете</a:t>
            </a:r>
            <a:r>
              <a:rPr lang="en-US" b="0" dirty="0"/>
              <a:t>, </a:t>
            </a:r>
            <a:r>
              <a:rPr lang="sr-Cyrl-RS" b="0" dirty="0"/>
              <a:t>препознајте њихова осећања; п</a:t>
            </a:r>
            <a:r>
              <a:rPr lang="ru-RU" b="0" dirty="0"/>
              <a:t>осветите им време и пажњу. </a:t>
            </a:r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0" dirty="0"/>
              <a:t>Дозволите им да буду тужни. Не очекујте да буду јаки. 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Саслушајте њихове мисли и страхове без осуђивања.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Поставите јасна правила и очекивања. 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Питајте их о опасностима с којима се суочавају, подржите их и разговарајте о томе како могу најбоље да избегну да буду повређени. 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Подстичите и стварајте прилике да буду од помоћи. </a:t>
            </a:r>
            <a:r>
              <a:rPr lang="en-US" dirty="0"/>
              <a:t>	</a:t>
            </a:r>
            <a:endParaRPr lang="sr-Cyrl-RS" dirty="0"/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r-Cyrl-RS" dirty="0"/>
              <a:t>Будите отворени, поделите информације кратко и искрено и одговорите на питања; 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r-Cyrl-RS" dirty="0"/>
              <a:t>Може се десити да дете показује: проблеме са спавањем, преокупираност страшним мислима, жаљење на физичке симптоме, безвољност, раздражљивост, захтевно понашање / не одвајање, проблеме са апетитом или концентрацијом, повлачење од других, затвор или мокрење у кревет, недисциплиновано понашање или непријатно реаговање према другима </a:t>
            </a:r>
            <a:r>
              <a:rPr lang="en-US" dirty="0"/>
              <a:t> </a:t>
            </a:r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Cyrl-RS" b="0" dirty="0"/>
              <a:t>Виђајте се са људима које волите и радите са дететом ствари које воли. Потрудите се да будете у природи, парку... </a:t>
            </a:r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Cyrl-RS" b="0" dirty="0"/>
              <a:t>Ограничите гледање вести и време на социјалним мрежама</a:t>
            </a:r>
            <a:r>
              <a:rPr lang="en-US" b="0" dirty="0"/>
              <a:t>; </a:t>
            </a:r>
            <a:r>
              <a:rPr lang="sr-Cyrl-RS" b="0" dirty="0"/>
              <a:t>пратите шта ваше дете ради на телефону или компјутеру </a:t>
            </a:r>
            <a:r>
              <a:rPr lang="en-US" b="0" dirty="0"/>
              <a:t> </a:t>
            </a:r>
            <a:endParaRPr lang="sr-Cyrl-RS" b="0" dirty="0"/>
          </a:p>
          <a:p>
            <a:endParaRPr lang="en-U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80697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xmlns="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6899"/>
            <a:ext cx="12192000" cy="6856286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806CD47-07D2-4197-8F10-28E4804613F2}"/>
              </a:ext>
            </a:extLst>
          </p:cNvPr>
          <p:cNvSpPr txBox="1"/>
          <p:nvPr/>
        </p:nvSpPr>
        <p:spPr>
          <a:xfrm>
            <a:off x="2385135" y="1783647"/>
            <a:ext cx="898420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0"/>
              </a:spcAft>
              <a:defRPr sz="1600" b="1">
                <a:latin typeface="Univers-Black"/>
              </a:defRPr>
            </a:lvl1pPr>
            <a:lvl2pPr marL="2857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spc="81">
                <a:solidFill>
                  <a:srgbClr val="242424"/>
                </a:solidFill>
                <a:latin typeface="Univers-Black"/>
              </a:defRPr>
            </a:lvl2pPr>
          </a:lstStyle>
          <a:p>
            <a:endParaRPr lang="en-US" dirty="0"/>
          </a:p>
          <a:p>
            <a:r>
              <a:rPr lang="ru-RU" dirty="0"/>
              <a:t>Деци која дуже време показују </a:t>
            </a:r>
            <a:r>
              <a:rPr lang="sr-Cyrl-RS" dirty="0"/>
              <a:t>ове знакове биће потребна стручна подршка </a:t>
            </a:r>
          </a:p>
          <a:p>
            <a:endParaRPr lang="sr-Cyrl-R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dirty="0"/>
              <a:t>Повучена су или врло тиха, праве мало или нимало покрета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dirty="0"/>
              <a:t>Сакривају се или склањају од других људи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dirty="0"/>
              <a:t>Не одговарају другима, не говоре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b="0" dirty="0"/>
              <a:t>Екстремна и стална брига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dirty="0"/>
              <a:t>Физички симптоми — не осећају се добро, дрхте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dirty="0"/>
              <a:t>Главобоље, губитак апетита, различити болови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dirty="0"/>
              <a:t>Агресивна су, покушавају да повреде друге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b="0" dirty="0"/>
              <a:t>Збуњена су или дезоријентисана </a:t>
            </a:r>
          </a:p>
        </p:txBody>
      </p:sp>
    </p:spTree>
    <p:extLst>
      <p:ext uri="{BB962C8B-B14F-4D97-AF65-F5344CB8AC3E}">
        <p14:creationId xmlns:p14="http://schemas.microsoft.com/office/powerpoint/2010/main" xmlns="" val="51725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xmlns="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3687671222"/>
              </p:ext>
            </p:extLst>
          </p:nvPr>
        </p:nvGraphicFramePr>
        <p:xfrm>
          <a:off x="1460770" y="773302"/>
          <a:ext cx="9270459" cy="5447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1895719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xmlns="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86090712"/>
              </p:ext>
            </p:extLst>
          </p:nvPr>
        </p:nvGraphicFramePr>
        <p:xfrm>
          <a:off x="1348229" y="-157715"/>
          <a:ext cx="9279988" cy="7720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3309061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xmlns="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28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0381D846-F40E-4E4B-AA5F-B365F672AF30}"/>
              </a:ext>
            </a:extLst>
          </p:cNvPr>
          <p:cNvSpPr txBox="1">
            <a:spLocks/>
          </p:cNvSpPr>
          <p:nvPr/>
        </p:nvSpPr>
        <p:spPr>
          <a:xfrm>
            <a:off x="914400" y="2331563"/>
            <a:ext cx="10363200" cy="13620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sr-Cyrl-RS" dirty="0"/>
              <a:t>ИНСТРУКЦИЈЕ ЗА ОДЕЉЕЊСКЕ СТАРЕШИНЕ ЗА РЕАЛИЗАЦИЈУ РОДИТЕЉСКОГ САСТАНКА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214907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xmlns="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59CA12D-53E4-4FE3-8C79-AB2A1EC64AF7}"/>
              </a:ext>
            </a:extLst>
          </p:cNvPr>
          <p:cNvSpPr txBox="1"/>
          <p:nvPr/>
        </p:nvSpPr>
        <p:spPr>
          <a:xfrm>
            <a:off x="1351744" y="924175"/>
            <a:ext cx="9488512" cy="96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2090"/>
              </a:lnSpc>
              <a:spcBef>
                <a:spcPts val="1567"/>
              </a:spcBef>
            </a:pPr>
            <a:r>
              <a:rPr lang="sr-Cyrl-RS" sz="1600" b="1" spc="81" dirty="0">
                <a:solidFill>
                  <a:srgbClr val="242424"/>
                </a:solidFill>
                <a:latin typeface="Univers-Black"/>
              </a:rPr>
              <a:t>Инструкције за одељењске старешине</a:t>
            </a:r>
          </a:p>
          <a:p>
            <a:pPr marL="0" lvl="1">
              <a:lnSpc>
                <a:spcPts val="2090"/>
              </a:lnSpc>
              <a:spcBef>
                <a:spcPts val="1567"/>
              </a:spcBef>
            </a:pPr>
            <a:r>
              <a:rPr lang="sr-Cyrl-RS" sz="1400" spc="81" dirty="0">
                <a:solidFill>
                  <a:srgbClr val="242424"/>
                </a:solidFill>
                <a:latin typeface="Univers-Black"/>
              </a:rPr>
              <a:t>Родитељи су веома важни у ситуацији суочавања детета са насиљем. Они су најважније особе за излазак детета из трауме. Разговарајте са родитељима на родитељским састанцима. Зашто?  </a:t>
            </a:r>
          </a:p>
          <a:p>
            <a:pPr marL="342900" lvl="1" indent="-342900">
              <a:lnSpc>
                <a:spcPts val="2090"/>
              </a:lnSpc>
              <a:spcBef>
                <a:spcPts val="1567"/>
              </a:spcBef>
              <a:buFont typeface="Arial" panose="020B0604020202020204" pitchFamily="34" charset="0"/>
              <a:buChar char="•"/>
            </a:pPr>
            <a:r>
              <a:rPr lang="sr-Cyrl-RS" sz="1400" spc="81" dirty="0">
                <a:solidFill>
                  <a:srgbClr val="242424"/>
                </a:solidFill>
                <a:latin typeface="Univers-Black"/>
              </a:rPr>
              <a:t>Да би се деца осетила поново безбедно, школа треба да уради све што је у њеној м</a:t>
            </a:r>
            <a:r>
              <a:rPr lang="sr-Latn-RS" sz="1400" spc="81" dirty="0">
                <a:solidFill>
                  <a:srgbClr val="242424"/>
                </a:solidFill>
                <a:latin typeface="Univers-Black"/>
              </a:rPr>
              <a:t>o</a:t>
            </a:r>
            <a:r>
              <a:rPr lang="sr-Cyrl-RS" sz="1400" spc="81" dirty="0">
                <a:solidFill>
                  <a:srgbClr val="242424"/>
                </a:solidFill>
                <a:latin typeface="Univers-Black"/>
              </a:rPr>
              <a:t>ћи и ресурсима али је важно да упозна родитеље са тим активностима; </a:t>
            </a:r>
            <a:endParaRPr lang="en-US" sz="1400" spc="81" dirty="0">
              <a:solidFill>
                <a:srgbClr val="242424"/>
              </a:solidFill>
              <a:latin typeface="Univers-Black"/>
            </a:endParaRPr>
          </a:p>
          <a:p>
            <a:pPr marL="342900" lvl="1" indent="-342900">
              <a:lnSpc>
                <a:spcPts val="2090"/>
              </a:lnSpc>
              <a:spcBef>
                <a:spcPts val="1567"/>
              </a:spcBef>
              <a:buFont typeface="Arial" panose="020B0604020202020204" pitchFamily="34" charset="0"/>
              <a:buChar char="•"/>
            </a:pPr>
            <a:r>
              <a:rPr lang="sr-Cyrl-RS" sz="1400" dirty="0">
                <a:latin typeface="Univers-Black"/>
              </a:rPr>
              <a:t>Укажите родитељима и објасните да су осећања беса, кривице и туге нормална реакција на околности у којима се налазе али и да деца реагују различито; </a:t>
            </a:r>
            <a:endParaRPr lang="sr-Cyrl-RS" sz="1400" spc="81" dirty="0">
              <a:solidFill>
                <a:srgbClr val="242424"/>
              </a:solidFill>
              <a:latin typeface="Univers-Black"/>
            </a:endParaRPr>
          </a:p>
          <a:p>
            <a:pPr marL="342900" lvl="1" indent="-342900">
              <a:lnSpc>
                <a:spcPts val="2090"/>
              </a:lnSpc>
              <a:spcBef>
                <a:spcPts val="1567"/>
              </a:spcBef>
              <a:buFont typeface="Arial" panose="020B0604020202020204" pitchFamily="34" charset="0"/>
              <a:buChar char="•"/>
            </a:pPr>
            <a:r>
              <a:rPr lang="sr-Cyrl-RS" sz="1400" spc="81" dirty="0">
                <a:solidFill>
                  <a:srgbClr val="242424"/>
                </a:solidFill>
                <a:latin typeface="Univers-Black"/>
              </a:rPr>
              <a:t>Упозорите родитеље да се обрате  за помоћ уколико им није добро или примете код деце понашања, емоције или размишљање које одудара од уобичајеног; </a:t>
            </a:r>
            <a:r>
              <a:rPr lang="en-US" sz="1400" spc="81" dirty="0">
                <a:solidFill>
                  <a:srgbClr val="242424"/>
                </a:solidFill>
                <a:latin typeface="Univers-Black"/>
              </a:rPr>
              <a:t>  </a:t>
            </a:r>
          </a:p>
          <a:p>
            <a:pPr marL="342900" lvl="1" indent="-342900">
              <a:lnSpc>
                <a:spcPts val="2090"/>
              </a:lnSpc>
              <a:spcBef>
                <a:spcPts val="1567"/>
              </a:spcBef>
              <a:buFont typeface="Arial" panose="020B0604020202020204" pitchFamily="34" charset="0"/>
              <a:buChar char="•"/>
            </a:pPr>
            <a:r>
              <a:rPr lang="sr-Cyrl-RS" sz="1400" spc="81" dirty="0">
                <a:solidFill>
                  <a:srgbClr val="242424"/>
                </a:solidFill>
                <a:latin typeface="Univers-Black"/>
              </a:rPr>
              <a:t>Подсетите да су рутина, предвидљивост, структура, уобичајени породични ритуали веома важни; </a:t>
            </a:r>
            <a:r>
              <a:rPr lang="en-US" sz="1400" spc="81" dirty="0">
                <a:solidFill>
                  <a:srgbClr val="242424"/>
                </a:solidFill>
                <a:latin typeface="Univers-Black"/>
              </a:rPr>
              <a:t> </a:t>
            </a:r>
          </a:p>
          <a:p>
            <a:pPr marL="342900" lvl="1" indent="-342900">
              <a:lnSpc>
                <a:spcPts val="2090"/>
              </a:lnSpc>
              <a:spcBef>
                <a:spcPts val="1567"/>
              </a:spcBef>
              <a:buFont typeface="Arial" panose="020B0604020202020204" pitchFamily="34" charset="0"/>
              <a:buChar char="•"/>
            </a:pPr>
            <a:r>
              <a:rPr lang="sr-Cyrl-RS" sz="1400" spc="81" dirty="0">
                <a:solidFill>
                  <a:srgbClr val="242424"/>
                </a:solidFill>
                <a:latin typeface="Univers-Black"/>
              </a:rPr>
              <a:t>Запамтите да су сва понашања, колико год родитељима или наставницима изгледала чудно или непримерена, у ствари „адаптивна“</a:t>
            </a:r>
            <a:r>
              <a:rPr lang="en-US" sz="1400" spc="81" dirty="0">
                <a:solidFill>
                  <a:srgbClr val="242424"/>
                </a:solidFill>
                <a:latin typeface="Univers-Black"/>
              </a:rPr>
              <a:t> </a:t>
            </a:r>
            <a:r>
              <a:rPr lang="sr-Cyrl-RS" sz="1400" spc="81" dirty="0">
                <a:solidFill>
                  <a:srgbClr val="242424"/>
                </a:solidFill>
                <a:latin typeface="Univers-Black"/>
              </a:rPr>
              <a:t>понашања и да је важно да прате децу, и по потреби, одведу на преглед изабраном педијатру, или се обрате психологу;</a:t>
            </a:r>
            <a:endParaRPr lang="en-US" sz="1400" spc="81" dirty="0">
              <a:solidFill>
                <a:srgbClr val="242424"/>
              </a:solidFill>
              <a:latin typeface="Univers-Black"/>
            </a:endParaRPr>
          </a:p>
          <a:p>
            <a:pPr>
              <a:spcAft>
                <a:spcPts val="1200"/>
              </a:spcAft>
              <a:defRPr/>
            </a:pPr>
            <a:endParaRPr lang="en-US" sz="1600" dirty="0">
              <a:latin typeface="Univers-Black"/>
            </a:endParaRPr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21872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xmlns="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59CA12D-53E4-4FE3-8C79-AB2A1EC64AF7}"/>
              </a:ext>
            </a:extLst>
          </p:cNvPr>
          <p:cNvSpPr txBox="1"/>
          <p:nvPr/>
        </p:nvSpPr>
        <p:spPr>
          <a:xfrm>
            <a:off x="1387012" y="986319"/>
            <a:ext cx="9488512" cy="9174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2090"/>
              </a:lnSpc>
              <a:spcBef>
                <a:spcPts val="1567"/>
              </a:spcBef>
            </a:pPr>
            <a:r>
              <a:rPr lang="sr-Cyrl-RS" sz="1600" b="1" spc="81" dirty="0">
                <a:solidFill>
                  <a:srgbClr val="242424"/>
                </a:solidFill>
                <a:latin typeface="Univers-Black"/>
              </a:rPr>
              <a:t>Инструкције за одељењске старешине</a:t>
            </a:r>
          </a:p>
          <a:p>
            <a:pPr marL="342900" lvl="1" indent="-342900">
              <a:lnSpc>
                <a:spcPts val="2090"/>
              </a:lnSpc>
              <a:spcBef>
                <a:spcPts val="1567"/>
              </a:spcBef>
              <a:buFont typeface="Arial" panose="020B0604020202020204" pitchFamily="34" charset="0"/>
              <a:buChar char="•"/>
            </a:pPr>
            <a:r>
              <a:rPr lang="sr-Cyrl-RS" sz="1600" dirty="0">
                <a:latin typeface="Univers-Black"/>
              </a:rPr>
              <a:t>Не инсистирајте са родитељима на учешћу у активностима јер  сви морају имати могућност и</a:t>
            </a:r>
            <a:r>
              <a:rPr lang="sr-Cyrl-RS" sz="1600" spc="81" dirty="0">
                <a:solidFill>
                  <a:srgbClr val="242424"/>
                </a:solidFill>
                <a:latin typeface="Univers-Black"/>
              </a:rPr>
              <a:t>з</a:t>
            </a:r>
            <a:r>
              <a:rPr lang="sr-Cyrl-RS" sz="1600" dirty="0">
                <a:latin typeface="Univers-Black"/>
              </a:rPr>
              <a:t>бора;</a:t>
            </a:r>
            <a:endParaRPr lang="en-US" sz="1600" dirty="0">
              <a:latin typeface="Univers-Black"/>
            </a:endParaRPr>
          </a:p>
          <a:p>
            <a:pPr marL="342900" lvl="1" indent="-342900">
              <a:lnSpc>
                <a:spcPts val="2090"/>
              </a:lnSpc>
              <a:spcBef>
                <a:spcPts val="1567"/>
              </a:spcBef>
              <a:buFont typeface="Arial" panose="020B0604020202020204" pitchFamily="34" charset="0"/>
              <a:buChar char="•"/>
            </a:pPr>
            <a:r>
              <a:rPr lang="sr-Cyrl-RS" sz="1600" spc="81" dirty="0">
                <a:solidFill>
                  <a:srgbClr val="242424"/>
                </a:solidFill>
                <a:latin typeface="Univers-Black"/>
              </a:rPr>
              <a:t>Љутња и неповерење које осећају родитељи су оправдана осећања, требаће времена и озбиљно уложеног напора да се поверење у школе поврати;</a:t>
            </a:r>
          </a:p>
          <a:p>
            <a:pPr marL="342900" lvl="1" indent="-342900">
              <a:lnSpc>
                <a:spcPts val="2090"/>
              </a:lnSpc>
              <a:spcBef>
                <a:spcPts val="1567"/>
              </a:spcBef>
              <a:buFont typeface="Arial" panose="020B0604020202020204" pitchFamily="34" charset="0"/>
              <a:buChar char="•"/>
            </a:pPr>
            <a:r>
              <a:rPr lang="sr-Cyrl-RS" sz="1600" spc="81" dirty="0">
                <a:solidFill>
                  <a:srgbClr val="242424"/>
                </a:solidFill>
                <a:latin typeface="Univers-Black"/>
              </a:rPr>
              <a:t>Разговарајте са родитељима о активностима које би могле да учврсте кохезију школе и целе заједнице;</a:t>
            </a:r>
          </a:p>
          <a:p>
            <a:pPr marL="342900" lvl="1" indent="-342900">
              <a:lnSpc>
                <a:spcPts val="2090"/>
              </a:lnSpc>
              <a:spcBef>
                <a:spcPts val="1567"/>
              </a:spcBef>
              <a:buFont typeface="Arial" panose="020B0604020202020204" pitchFamily="34" charset="0"/>
              <a:buChar char="•"/>
            </a:pPr>
            <a:r>
              <a:rPr lang="sr-Cyrl-RS" sz="1600" spc="81" dirty="0">
                <a:solidFill>
                  <a:srgbClr val="242424"/>
                </a:solidFill>
                <a:latin typeface="Univers-Black"/>
              </a:rPr>
              <a:t>Поделите информације коме родитељи могу да се обрате ако им треба помоћ</a:t>
            </a:r>
          </a:p>
          <a:p>
            <a:pPr marL="342900" lvl="1" indent="-342900">
              <a:lnSpc>
                <a:spcPts val="2090"/>
              </a:lnSpc>
              <a:spcBef>
                <a:spcPts val="1567"/>
              </a:spcBef>
              <a:buFont typeface="Arial" panose="020B0604020202020204" pitchFamily="34" charset="0"/>
              <a:buChar char="•"/>
            </a:pPr>
            <a:r>
              <a:rPr lang="ru-RU" sz="1600" b="1" spc="81" dirty="0">
                <a:solidFill>
                  <a:srgbClr val="242424"/>
                </a:solidFill>
                <a:latin typeface="Univers-Black"/>
              </a:rPr>
              <a:t>Начин на који деца реагују на кризну ситуацију може да варира у зависности од разних фактора, па и од узраста. Чак и деца која у почетку не изгледају као да су веома погођена могу у неком тренутку током наредних недеља почети да пролазе кроз фазе лошег понашања више него обично и да показују значајне знакове стреса. </a:t>
            </a:r>
            <a:r>
              <a:rPr lang="sr-Latn-RS" sz="1600" b="1" spc="81" dirty="0">
                <a:solidFill>
                  <a:srgbClr val="242424"/>
                </a:solidFill>
                <a:latin typeface="Univers-Black"/>
              </a:rPr>
              <a:t>.</a:t>
            </a:r>
            <a:endParaRPr lang="sr-Cyrl-RS" sz="1600" b="1" spc="81" dirty="0">
              <a:solidFill>
                <a:srgbClr val="242424"/>
              </a:solidFill>
              <a:latin typeface="Univers-Black"/>
            </a:endParaRPr>
          </a:p>
          <a:p>
            <a:pPr>
              <a:spcAft>
                <a:spcPts val="1200"/>
              </a:spcAft>
              <a:defRPr/>
            </a:pPr>
            <a:endParaRPr lang="en-US" sz="1600" dirty="0">
              <a:latin typeface="Univers-Black"/>
            </a:endParaRPr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50899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xmlns="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28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4A40D59A-86C7-41C3-88F5-F4929F6D0ABA}"/>
              </a:ext>
            </a:extLst>
          </p:cNvPr>
          <p:cNvSpPr txBox="1">
            <a:spLocks/>
          </p:cNvSpPr>
          <p:nvPr/>
        </p:nvSpPr>
        <p:spPr>
          <a:xfrm>
            <a:off x="1078494" y="2656445"/>
            <a:ext cx="10363200" cy="1362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dirty="0"/>
              <a:t>ШТА РЕЋИ РОДИТЕЉИМА ТОКОМ РОДИТЕЉСКИХ САСТАНАКА?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08014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xmlns="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3939854257"/>
              </p:ext>
            </p:extLst>
          </p:nvPr>
        </p:nvGraphicFramePr>
        <p:xfrm>
          <a:off x="1201067" y="995666"/>
          <a:ext cx="9789866" cy="5076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4265859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xmlns="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286"/>
          </a:xfrm>
          <a:prstGeom prst="rect">
            <a:avLst/>
          </a:prstGeom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xmlns="" id="{0291FB6B-A7DA-4614-8123-7E6E1B6580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2997" y="1622469"/>
            <a:ext cx="8086005" cy="424864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xmlns="" id="{1113B83D-FF0A-4FCC-A9C2-5346D191BAC4}"/>
              </a:ext>
            </a:extLst>
          </p:cNvPr>
          <p:cNvSpPr txBox="1">
            <a:spLocks/>
          </p:cNvSpPr>
          <p:nvPr/>
        </p:nvSpPr>
        <p:spPr>
          <a:xfrm>
            <a:off x="609600" y="876301"/>
            <a:ext cx="109728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2800" dirty="0"/>
              <a:t>Драги родитељи можете пријавити насиље на</a:t>
            </a:r>
            <a:br>
              <a:rPr lang="sr-Cyrl-RS" sz="2800" dirty="0"/>
            </a:br>
            <a:r>
              <a:rPr lang="en-US" sz="2800" dirty="0"/>
              <a:t>https://cuvamte.gov.rs/</a:t>
            </a:r>
            <a:r>
              <a:rPr lang="sr-Cyrl-RS" sz="2800" dirty="0"/>
              <a:t/>
            </a:r>
            <a:br>
              <a:rPr lang="sr-Cyrl-R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567386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xmlns="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28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E077E3DC-0B75-47D3-9199-8C975EEB0368}"/>
              </a:ext>
            </a:extLst>
          </p:cNvPr>
          <p:cNvSpPr txBox="1">
            <a:spLocks/>
          </p:cNvSpPr>
          <p:nvPr/>
        </p:nvSpPr>
        <p:spPr>
          <a:xfrm>
            <a:off x="1044606" y="1091954"/>
            <a:ext cx="9972582" cy="464274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RS" sz="3100" b="1" dirty="0">
                <a:latin typeface="Univers-Black"/>
              </a:rPr>
              <a:t>1. Информисање</a:t>
            </a:r>
            <a:endParaRPr lang="en-US" sz="3100" b="1" dirty="0">
              <a:latin typeface="Univers-Black"/>
            </a:endParaRPr>
          </a:p>
          <a:p>
            <a:r>
              <a:rPr lang="sr-Cyrl-RS" sz="2600" spc="81" dirty="0">
                <a:solidFill>
                  <a:srgbClr val="242424"/>
                </a:solidFill>
                <a:latin typeface="Univers-Black"/>
              </a:rPr>
              <a:t>Свих 7 ресора координисано поставља информације – формалне у виду тога шта је насиље, које врсте постоје, како се препознају и коме грађани да се обрате</a:t>
            </a:r>
            <a:r>
              <a:rPr lang="en-US" sz="2600" spc="81" dirty="0">
                <a:solidFill>
                  <a:srgbClr val="242424"/>
                </a:solidFill>
                <a:latin typeface="Univers-Black"/>
              </a:rPr>
              <a:t>; </a:t>
            </a:r>
            <a:r>
              <a:rPr lang="sr-Cyrl-RS" sz="2600" spc="81" dirty="0">
                <a:solidFill>
                  <a:srgbClr val="242424"/>
                </a:solidFill>
                <a:latin typeface="Univers-Black"/>
              </a:rPr>
              <a:t>као и неформалне – савети психолога, чланци, видео клипови и све оно што доприноси саветовању и превенцији.</a:t>
            </a:r>
          </a:p>
          <a:p>
            <a:r>
              <a:rPr lang="sr-Cyrl-RS" sz="2600" spc="81" dirty="0">
                <a:solidFill>
                  <a:srgbClr val="242424"/>
                </a:solidFill>
                <a:latin typeface="Univers-Black"/>
              </a:rPr>
              <a:t>Циљ је да грађани имају безбедно и јединствено место да се информишу и нађу одговоре и савете за најразличитије ситуације у развоју, усмеравању и подршци деци.</a:t>
            </a:r>
          </a:p>
          <a:p>
            <a:endParaRPr lang="en-US" dirty="0"/>
          </a:p>
          <a:p>
            <a:pPr marL="0" indent="0">
              <a:buFont typeface="Arial" pitchFamily="34" charset="0"/>
              <a:buNone/>
            </a:pPr>
            <a:r>
              <a:rPr lang="sr-Cyrl-RS" sz="3100" b="1" dirty="0">
                <a:latin typeface="Univers-Black"/>
              </a:rPr>
              <a:t>2. Онлајн обуке за наставнике, родитеље и ученике</a:t>
            </a:r>
            <a:endParaRPr lang="en-US" sz="3100" b="1" dirty="0">
              <a:latin typeface="Univers-Black"/>
            </a:endParaRPr>
          </a:p>
          <a:p>
            <a:r>
              <a:rPr lang="sr-Cyrl-RS" sz="2600" spc="81" dirty="0">
                <a:solidFill>
                  <a:srgbClr val="242424"/>
                </a:solidFill>
                <a:latin typeface="Univers-Black"/>
              </a:rPr>
              <a:t>Када је пуштена у функцију имала је 5 обука, тренутно имамо 13 обука које покривају теме – вршњачког насиља, дигиталног, породичног, заштита деце са сметњама у развоју, сарадња полиције и школа у превенцији, трговина људима, деца која показују проблематично понашање, обуке за запослене у вртићу (на захтев вртића), улога породице...</a:t>
            </a:r>
          </a:p>
          <a:p>
            <a:r>
              <a:rPr lang="sr-Cyrl-RS" sz="2600" spc="81" dirty="0">
                <a:solidFill>
                  <a:srgbClr val="242424"/>
                </a:solidFill>
                <a:latin typeface="Univers-Black"/>
              </a:rPr>
              <a:t>За обуке се регистровало око 65.000 јединствених корисника из 2.082 установе, што су скоро све установе (основне, средње и предшколске). Они су покрили 144.061 обука, а завршили 138.895 обука, што је изузетно висок проценат и говори о мотивацији и садржају самих обука.</a:t>
            </a:r>
          </a:p>
        </p:txBody>
      </p:sp>
    </p:spTree>
    <p:extLst>
      <p:ext uri="{BB962C8B-B14F-4D97-AF65-F5344CB8AC3E}">
        <p14:creationId xmlns:p14="http://schemas.microsoft.com/office/powerpoint/2010/main" xmlns="" val="3298352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xmlns="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28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E077E3DC-0B75-47D3-9199-8C975EEB0368}"/>
              </a:ext>
            </a:extLst>
          </p:cNvPr>
          <p:cNvSpPr txBox="1">
            <a:spLocks/>
          </p:cNvSpPr>
          <p:nvPr/>
        </p:nvSpPr>
        <p:spPr>
          <a:xfrm>
            <a:off x="864462" y="941801"/>
            <a:ext cx="10463075" cy="464274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sr-Cyrl-RS" sz="7600" b="1" dirty="0">
                <a:latin typeface="Univers-Black"/>
              </a:rPr>
              <a:t>3. Пријава насиља које укључује децу</a:t>
            </a:r>
            <a:endParaRPr lang="en-US" sz="7600" b="1" dirty="0">
              <a:latin typeface="Univers-Black"/>
            </a:endParaRPr>
          </a:p>
          <a:p>
            <a:pPr marL="285750"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Cyrl-RS" sz="5200" spc="81" dirty="0">
                <a:solidFill>
                  <a:srgbClr val="242424"/>
                </a:solidFill>
                <a:latin typeface="Univers-Black"/>
              </a:rPr>
              <a:t>Сваки грађанин, дете, родитељ може путем онлајн форме која је креирана у виду једноставног упитника електронски да пријави било коју ситуацију насиља које укључује децу (као жртве или починиоце).</a:t>
            </a:r>
          </a:p>
          <a:p>
            <a:pPr marL="285750"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Cyrl-RS" sz="5200" spc="81" dirty="0">
                <a:solidFill>
                  <a:srgbClr val="242424"/>
                </a:solidFill>
                <a:latin typeface="Univers-Black"/>
              </a:rPr>
              <a:t>Пријава се може поднети анонимно или не, може се приложити документ, слика, видео запис...</a:t>
            </a:r>
          </a:p>
          <a:p>
            <a:pPr marL="285750"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Cyrl-RS" sz="5200" spc="81" dirty="0">
                <a:solidFill>
                  <a:srgbClr val="242424"/>
                </a:solidFill>
                <a:latin typeface="Univers-Black"/>
              </a:rPr>
              <a:t>Када се поднесе пријава добија се број пријаве чији се ток може пратити онлајн без логовања (само уносом шифре предмета), а могу се добити нотификације и путем мејла и/или телефона ако оставе те податке.</a:t>
            </a:r>
          </a:p>
          <a:p>
            <a:pPr marL="285750"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Cyrl-RS" sz="5200" spc="81" dirty="0">
                <a:solidFill>
                  <a:srgbClr val="242424"/>
                </a:solidFill>
                <a:latin typeface="Univers-Black"/>
              </a:rPr>
              <a:t>Када се креира пријава, Тријажни тим пријаву упућује надлежним установама и органима. Умрежили смо око 2.700 ентитета – све основне и средње школе, све центре за социјални рад и службе социјалне заштите, све полицијске станице, здравствене установе, надлежне ресорне инспекције и основна и виша јавна тужилаштва.</a:t>
            </a:r>
          </a:p>
          <a:p>
            <a:pPr marL="285750"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Cyrl-RS" sz="5200" spc="81" dirty="0">
                <a:solidFill>
                  <a:srgbClr val="242424"/>
                </a:solidFill>
                <a:latin typeface="Univers-Black"/>
              </a:rPr>
              <a:t>Грађани који су поднели пријаву ће моћи онлајн да имају увид у то којим установама је предмет упућен на поступање и да ли је поступање у току или је завршено, за сваку установу посебно.</a:t>
            </a:r>
          </a:p>
          <a:p>
            <a:pPr marL="285750"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Cyrl-RS" sz="5200" spc="81" dirty="0">
                <a:solidFill>
                  <a:srgbClr val="242424"/>
                </a:solidFill>
                <a:latin typeface="Univers-Black"/>
              </a:rPr>
              <a:t>Циљ је да грађанима омоћимо да на једноставан начин пријаве насиља и поврате поверење у институције јер ће знати тачно ко поступа по њиховој пријави. Са наше стране, имаће увид у ефикасност поступања сваке установе, где се чека на поступање, а кроз време и анализе које мере су донеле позитивне резултате или нису зависно од тога да ли се ситуације насиља са истим лицима понављају или не</a:t>
            </a:r>
            <a:r>
              <a:rPr lang="en-US" sz="5200" spc="81" dirty="0">
                <a:solidFill>
                  <a:srgbClr val="242424"/>
                </a:solidFill>
                <a:latin typeface="Univers-Black"/>
              </a:rPr>
              <a:t>; </a:t>
            </a:r>
            <a:r>
              <a:rPr lang="sr-Cyrl-RS" sz="5200" spc="81" dirty="0">
                <a:solidFill>
                  <a:srgbClr val="242424"/>
                </a:solidFill>
                <a:latin typeface="Univers-Black"/>
              </a:rPr>
              <a:t>статистичке извештаје везано за врсте насиља, учеснике у смислу година, пола, понављања, изречених мера сходно врсти насиља и установи која поступа, а обезбеђујемо и већу одговорност целог Система с</a:t>
            </a:r>
            <a:r>
              <a:rPr lang="en-US" sz="5200" spc="81" dirty="0">
                <a:solidFill>
                  <a:srgbClr val="242424"/>
                </a:solidFill>
                <a:latin typeface="Univers-Black"/>
              </a:rPr>
              <a:t>’</a:t>
            </a:r>
            <a:r>
              <a:rPr lang="sr-Cyrl-RS" sz="5200" spc="81" dirty="0">
                <a:solidFill>
                  <a:srgbClr val="242424"/>
                </a:solidFill>
                <a:latin typeface="Univers-Black"/>
              </a:rPr>
              <a:t>обзиром да поступање чинимо транспарентнијим.</a:t>
            </a:r>
          </a:p>
          <a:p>
            <a:pPr marL="285750"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Cyrl-RS" sz="5200" spc="81" dirty="0">
                <a:solidFill>
                  <a:srgbClr val="242424"/>
                </a:solidFill>
                <a:latin typeface="Univers-Black"/>
              </a:rPr>
              <a:t>Интерне пријаве од стане установа</a:t>
            </a:r>
          </a:p>
          <a:p>
            <a:pPr marL="285750"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Cyrl-RS" sz="5200" spc="81" dirty="0">
                <a:solidFill>
                  <a:srgbClr val="242424"/>
                </a:solidFill>
                <a:latin typeface="Univers-Black"/>
              </a:rPr>
              <a:t>Основне и средње школе су кренуле са уносом пријава које код њих долазе од 23. јануара</a:t>
            </a:r>
          </a:p>
          <a:p>
            <a:pPr marL="285750"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Cyrl-RS" sz="5200" spc="81" dirty="0">
                <a:solidFill>
                  <a:srgbClr val="242424"/>
                </a:solidFill>
                <a:latin typeface="Univers-Black"/>
              </a:rPr>
              <a:t>Преосталих 6 ресора са уносом пријава које долазе у њихове установе је почело 15. маја</a:t>
            </a:r>
          </a:p>
          <a:p>
            <a:pPr marL="285750"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Cyrl-RS" sz="5200" spc="81" dirty="0">
                <a:solidFill>
                  <a:srgbClr val="242424"/>
                </a:solidFill>
                <a:latin typeface="Univers-Black"/>
              </a:rPr>
              <a:t>Овим ћемо по први пут на једном месту имати базу свих пријава насиља које укључују децу, без преклапања, са горе наведеним подацима и извештајима</a:t>
            </a:r>
            <a:endParaRPr lang="en-US" sz="5200" spc="81" dirty="0">
              <a:solidFill>
                <a:srgbClr val="242424"/>
              </a:solidFill>
              <a:latin typeface="Univers-Blac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7978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A2BE6F100C274A9E078103327AC90D" ma:contentTypeVersion="16" ma:contentTypeDescription="Create a new document." ma:contentTypeScope="" ma:versionID="c7c989ff98caaf55a6c774938874a4be">
  <xsd:schema xmlns:xsd="http://www.w3.org/2001/XMLSchema" xmlns:xs="http://www.w3.org/2001/XMLSchema" xmlns:p="http://schemas.microsoft.com/office/2006/metadata/properties" xmlns:ns2="f0fc2efa-f200-4e93-a7ec-617172095ef8" xmlns:ns3="8153fb64-699b-4d54-ad0d-9903af18c93b" xmlns:ns4="ca283e0b-db31-4043-a2ef-b80661bf084a" targetNamespace="http://schemas.microsoft.com/office/2006/metadata/properties" ma:root="true" ma:fieldsID="e43380ae5360fb5b9746264705fed7e8" ns2:_="" ns3:_="" ns4:_="">
    <xsd:import namespace="f0fc2efa-f200-4e93-a7ec-617172095ef8"/>
    <xsd:import namespace="8153fb64-699b-4d54-ad0d-9903af18c93b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fc2efa-f200-4e93-a7ec-617172095e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53fb64-699b-4d54-ad0d-9903af18c9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174c2594-5ac5-413c-8bdd-df03fbd92acd}" ma:internalName="TaxCatchAll" ma:showField="CatchAllData" ma:web="f0fc2efa-f200-4e93-a7ec-617172095e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283e0b-db31-4043-a2ef-b80661bf084a" xsi:nil="true"/>
    <lcf76f155ced4ddcb4097134ff3c332f xmlns="8153fb64-699b-4d54-ad0d-9903af18c93b">
      <Terms xmlns="http://schemas.microsoft.com/office/infopath/2007/PartnerControls"/>
    </lcf76f155ced4ddcb4097134ff3c332f>
    <SharedWithUsers xmlns="f0fc2efa-f200-4e93-a7ec-617172095ef8">
      <UserInfo>
        <DisplayName>Tatjana Colin</DisplayName>
        <AccountId>7848</AccountId>
        <AccountType/>
      </UserInfo>
      <UserInfo>
        <DisplayName>Stanislava Vuckovic</DisplayName>
        <AccountId>61</AccountId>
        <AccountType/>
      </UserInfo>
      <UserInfo>
        <DisplayName>Bojana Jevtovic</DisplayName>
        <AccountId>12150</AccountId>
        <AccountType/>
      </UserInfo>
      <UserInfo>
        <DisplayName>Milan Cvijic</DisplayName>
        <AccountId>11601</AccountId>
        <AccountType/>
      </UserInfo>
      <UserInfo>
        <DisplayName>Marina Starcevic Cviko</DisplayName>
        <AccountId>11448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30A1FF-60BD-48BD-A479-AE21E61EA484}">
  <ds:schemaRefs>
    <ds:schemaRef ds:uri="8153fb64-699b-4d54-ad0d-9903af18c93b"/>
    <ds:schemaRef ds:uri="ca283e0b-db31-4043-a2ef-b80661bf084a"/>
    <ds:schemaRef ds:uri="f0fc2efa-f200-4e93-a7ec-617172095ef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ABB47FF-6DDB-42C5-9ADB-5A09A3FD3A60}">
  <ds:schemaRefs>
    <ds:schemaRef ds:uri="8153fb64-699b-4d54-ad0d-9903af18c93b"/>
    <ds:schemaRef ds:uri="ca283e0b-db31-4043-a2ef-b80661bf084a"/>
    <ds:schemaRef ds:uri="f0fc2efa-f200-4e93-a7ec-617172095ef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B71AF5C-0798-4335-AA4F-9265071385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298</TotalTime>
  <Words>1358</Words>
  <Application>Microsoft Office PowerPoint</Application>
  <PresentationFormat>Custom</PresentationFormat>
  <Paragraphs>218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UNICEF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 - with the cover picture of the report and the report title</dc:title>
  <dc:creator>Pia Britto</dc:creator>
  <cp:lastModifiedBy>Windows User</cp:lastModifiedBy>
  <cp:revision>13</cp:revision>
  <dcterms:created xsi:type="dcterms:W3CDTF">2017-09-25T00:29:16Z</dcterms:created>
  <dcterms:modified xsi:type="dcterms:W3CDTF">2023-05-24T11:48:54Z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0x010100D7A2BE6F100C274A9E078103327AC90D</vt:lpwstr>
  </property>
  <property fmtid="{D5CDD505-2E9C-101B-9397-08002B2CF9AE}" pid="3" name="Subject(s)">
    <vt:lpwstr/>
  </property>
  <property fmtid="{D5CDD505-2E9C-101B-9397-08002B2CF9AE}" pid="4" name="Document Type">
    <vt:lpwstr/>
  </property>
  <property fmtid="{D5CDD505-2E9C-101B-9397-08002B2CF9AE}" pid="5" name="TaxKeyword">
    <vt:lpwstr/>
  </property>
  <property fmtid="{D5CDD505-2E9C-101B-9397-08002B2CF9AE}" pid="6" name="OfficeDivision">
    <vt:lpwstr>2;#Programme Division-456D|b599cc08-53d0-4ecf-afce-40bdcdf910e2</vt:lpwstr>
  </property>
  <property fmtid="{D5CDD505-2E9C-101B-9397-08002B2CF9AE}" pid="7" name="Topic">
    <vt:lpwstr>6;#ECD Advocacy, Communication|bb136bc2-8301-455d-a58f-3032848383a7</vt:lpwstr>
  </property>
  <property fmtid="{D5CDD505-2E9C-101B-9397-08002B2CF9AE}" pid="8" name="DocumentType">
    <vt:lpwstr>29;#Technical presentations and posters|7164c8ca-0c42-42db-a128-aeb4e78ebaf8</vt:lpwstr>
  </property>
  <property fmtid="{D5CDD505-2E9C-101B-9397-08002B2CF9AE}" pid="9" name="GeographicScope">
    <vt:lpwstr/>
  </property>
  <property fmtid="{D5CDD505-2E9C-101B-9397-08002B2CF9AE}" pid="10" name="MediaServiceImageTags">
    <vt:lpwstr/>
  </property>
</Properties>
</file>